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84" r:id="rId3"/>
    <p:sldId id="409" r:id="rId4"/>
    <p:sldId id="401" r:id="rId5"/>
    <p:sldId id="1016" r:id="rId6"/>
    <p:sldId id="1017" r:id="rId7"/>
    <p:sldId id="405" r:id="rId8"/>
    <p:sldId id="398" r:id="rId9"/>
    <p:sldId id="408" r:id="rId10"/>
    <p:sldId id="395" r:id="rId11"/>
    <p:sldId id="1011" r:id="rId12"/>
    <p:sldId id="1012" r:id="rId13"/>
    <p:sldId id="1013" r:id="rId14"/>
    <p:sldId id="397" r:id="rId15"/>
    <p:sldId id="382" r:id="rId16"/>
    <p:sldId id="394" r:id="rId17"/>
    <p:sldId id="1015" r:id="rId18"/>
    <p:sldId id="1018" r:id="rId19"/>
    <p:sldId id="410" r:id="rId20"/>
    <p:sldId id="1014" r:id="rId21"/>
    <p:sldId id="385" r:id="rId22"/>
    <p:sldId id="351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ABA9021-4E69-A54C-B20E-A3F96E61A036}">
          <p14:sldIdLst>
            <p14:sldId id="256"/>
            <p14:sldId id="384"/>
            <p14:sldId id="409"/>
          </p14:sldIdLst>
        </p14:section>
        <p14:section name="OFS" id="{C2223DEE-2C12-4D49-8908-03A4B70BC9BB}">
          <p14:sldIdLst>
            <p14:sldId id="401"/>
            <p14:sldId id="1016"/>
            <p14:sldId id="1017"/>
            <p14:sldId id="405"/>
          </p14:sldIdLst>
        </p14:section>
        <p14:section name="OFS 接入" id="{0940965C-63AD-E741-A318-C2EAD976B873}">
          <p14:sldIdLst>
            <p14:sldId id="398"/>
            <p14:sldId id="408"/>
            <p14:sldId id="395"/>
            <p14:sldId id="1011"/>
            <p14:sldId id="1012"/>
            <p14:sldId id="1013"/>
            <p14:sldId id="397"/>
          </p14:sldIdLst>
        </p14:section>
        <p14:section name="管控平台" id="{CA54D63C-7C32-DD46-AC41-CEC552509351}">
          <p14:sldIdLst>
            <p14:sldId id="382"/>
            <p14:sldId id="394"/>
            <p14:sldId id="1015"/>
            <p14:sldId id="1018"/>
            <p14:sldId id="410"/>
            <p14:sldId id="1014"/>
            <p14:sldId id="385"/>
          </p14:sldIdLst>
        </p14:section>
        <p14:section name="个人成长总结" id="{A10648C0-04BE-C443-A38C-0289EE727C98}">
          <p14:sldIdLst>
            <p14:sldId id="35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060"/>
    <a:srgbClr val="EE5451"/>
    <a:srgbClr val="F38F18"/>
    <a:srgbClr val="EA310F"/>
    <a:srgbClr val="E20000"/>
    <a:srgbClr val="FC9153"/>
    <a:srgbClr val="EA2223"/>
    <a:srgbClr val="EA8151"/>
    <a:srgbClr val="F09563"/>
    <a:srgbClr val="FD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6" autoAdjust="0"/>
    <p:restoredTop sz="85667" autoAdjust="0"/>
  </p:normalViewPr>
  <p:slideViewPr>
    <p:cSldViewPr snapToGrid="0">
      <p:cViewPr varScale="1">
        <p:scale>
          <a:sx n="184" d="100"/>
          <a:sy n="184" d="100"/>
        </p:scale>
        <p:origin x="1912" y="1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F84E3-C9AA-4091-B580-E5CDE30AFB3B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586AF-1705-4A20-8389-E1A7530D3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FA39A-632E-4F27-8A00-BE0CA80B77EA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19264-319B-4F4C-95F7-CE2C26EF6E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73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618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11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166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772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8110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6659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075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0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167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620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3985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8704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21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19264-319B-4F4C-95F7-CE2C26EF6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32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213015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4136003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113980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34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136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45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整体架构，热升级模块的定位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592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35" y="3049700"/>
            <a:ext cx="4008120" cy="2286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1254445" y="1675933"/>
            <a:ext cx="10058400" cy="8658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200">
                <a:solidFill>
                  <a:srgbClr val="FC9153"/>
                </a:solidFill>
                <a:latin typeface="+mn-lt"/>
                <a:ea typeface="+mn-ea"/>
              </a:defRPr>
            </a:lvl1pPr>
          </a:lstStyle>
          <a:p>
            <a:r>
              <a:rPr kumimoji="1" lang="zh-CN" altLang="en-US" dirty="0"/>
              <a:t>滴滴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0" hasCustomPrompt="1"/>
          </p:nvPr>
        </p:nvSpPr>
        <p:spPr>
          <a:xfrm>
            <a:off x="1245435" y="2624571"/>
            <a:ext cx="5126790" cy="3528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sz="1700" b="0" i="0" kern="1200" dirty="0">
                <a:solidFill>
                  <a:schemeClr val="tx2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我是副标题点缀的一些小字或刁刁的英文</a:t>
            </a:r>
            <a:endParaRPr kumimoji="1" lang="zh-CN" altLang="en-US" dirty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1254445" y="3768283"/>
            <a:ext cx="5117780" cy="414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+mn-lt"/>
                <a:ea typeface="+mn-ea"/>
              </a:defRPr>
            </a:lvl1pPr>
          </a:lstStyle>
          <a:p>
            <a:r>
              <a:rPr lang="zh-TW" altLang="en-US" sz="1800" b="0" i="0" spc="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阿翔仔 </a:t>
            </a:r>
            <a:r>
              <a:rPr lang="en-US" altLang="zh-TW" sz="1800" b="0" i="0" spc="0" dirty="0">
                <a:solidFill>
                  <a:schemeClr val="bg1"/>
                </a:solidFill>
                <a:latin typeface="Lantinghei SC Extralight" panose="02000000000000000000" charset="-122"/>
                <a:ea typeface="Lantinghei SC Extralight" panose="02000000000000000000" charset="-122"/>
                <a:cs typeface="Lantinghei SC Extralight" panose="02000000000000000000" charset="-122"/>
              </a:rPr>
              <a:t>2015/09/09</a:t>
            </a:r>
            <a:endParaRPr lang="en-US" altLang="zh-CN" sz="1800" b="0" i="0" spc="0" dirty="0">
              <a:solidFill>
                <a:schemeClr val="bg1"/>
              </a:solidFill>
              <a:latin typeface="Lantinghei SC Extralight" panose="02000000000000000000" charset="-122"/>
              <a:ea typeface="Lantinghei SC Extralight" panose="02000000000000000000" charset="-122"/>
              <a:cs typeface="Lantinghei SC Extralight" panose="020000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92" y="5406663"/>
            <a:ext cx="1629058" cy="531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896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lide Number"/>
          <p:cNvSpPr txBox="1"/>
          <p:nvPr userDrawn="1"/>
        </p:nvSpPr>
        <p:spPr bwMode="auto">
          <a:xfrm>
            <a:off x="11079163" y="6385756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x-none" sz="800" baseline="0" smtClean="0">
                <a:solidFill>
                  <a:schemeClr val="tx1"/>
                </a:solidFill>
                <a:latin typeface="+mn-lt"/>
              </a:rPr>
              <a:t>‹#›</a:t>
            </a:fld>
            <a:endParaRPr lang="x-none" sz="80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964503" y="1365336"/>
            <a:ext cx="10114659" cy="128240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567055" indent="-182880">
              <a:buFont typeface=".AppleSystemUIFont"/>
              <a:buChar char="-"/>
              <a:defRPr sz="1400"/>
            </a:lvl3pPr>
            <a:lvl4pPr>
              <a:buClr>
                <a:schemeClr val="tx1"/>
              </a:buClr>
              <a:defRPr sz="1400"/>
            </a:lvl4pPr>
            <a:lvl5pPr marL="932815" indent="-182880">
              <a:buClr>
                <a:schemeClr val="tx1"/>
              </a:buClr>
              <a:buFont typeface="Arial" panose="020B0604020202090204" pitchFamily="34" charset="0"/>
              <a:buChar char="•"/>
              <a:defRPr sz="1400"/>
            </a:lvl5pPr>
          </a:lstStyle>
          <a:p>
            <a:pPr marL="91440" marR="0" lvl="0" indent="-91440" algn="l" defTabSz="914400" rtl="0" eaLnBrk="1" fontAlgn="auto" latinLnBrk="0" hangingPunct="1">
              <a:lnSpc>
                <a:spcPts val="21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第一级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第二级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3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第三级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第四级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末尾"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图片 5375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人工智能在滴滴场景中的应用"/>
          <p:cNvSpPr>
            <a:spLocks noGrp="1"/>
          </p:cNvSpPr>
          <p:nvPr>
            <p:ph type="body" sz="quarter" idx="17" hasCustomPrompt="1"/>
          </p:nvPr>
        </p:nvSpPr>
        <p:spPr>
          <a:xfrm>
            <a:off x="657968" y="471473"/>
            <a:ext cx="1949252" cy="371897"/>
          </a:xfrm>
          <a:prstGeom prst="rect">
            <a:avLst/>
          </a:prstGeom>
          <a:ln w="3175"/>
        </p:spPr>
        <p:txBody>
          <a:bodyPr wrap="none" lIns="50800" tIns="50800" rIns="50800" bIns="50800">
            <a:spAutoFit/>
          </a:bodyPr>
          <a:lstStyle>
            <a:lvl1pPr marL="0" indent="0" algn="l">
              <a:spcBef>
                <a:spcPts val="0"/>
              </a:spcBef>
              <a:buSzTx/>
              <a:buFontTx/>
              <a:buNone/>
              <a:defRPr sz="2400" b="0" i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Light" panose="020B0400000000000000" charset="-122"/>
              </a:defRPr>
            </a:lvl1pPr>
          </a:lstStyle>
          <a:p>
            <a:r>
              <a:rPr lang="zh-CN" altLang="en-US" dirty="0"/>
              <a:t>这里写大标题</a:t>
            </a:r>
            <a:endParaRPr lang="en-US" altLang="zh-CN" dirty="0"/>
          </a:p>
        </p:txBody>
      </p:sp>
      <p:sp>
        <p:nvSpPr>
          <p:cNvPr id="7" name="人工智能在滴滴场景中的应用"/>
          <p:cNvSpPr>
            <a:spLocks noGrp="1"/>
          </p:cNvSpPr>
          <p:nvPr>
            <p:ph type="body" sz="quarter" idx="18" hasCustomPrompt="1"/>
          </p:nvPr>
        </p:nvSpPr>
        <p:spPr>
          <a:xfrm>
            <a:off x="380449" y="6223204"/>
            <a:ext cx="1510029" cy="268792"/>
          </a:xfrm>
          <a:prstGeom prst="rect">
            <a:avLst/>
          </a:prstGeom>
          <a:ln w="3175"/>
        </p:spPr>
        <p:txBody>
          <a:bodyPr wrap="none" lIns="50800" tIns="50800" rIns="50800" bIns="50800">
            <a:spAutoFit/>
          </a:bodyPr>
          <a:lstStyle>
            <a:lvl1pPr marL="0" indent="0" algn="l">
              <a:spcBef>
                <a:spcPts val="0"/>
              </a:spcBef>
              <a:buSzTx/>
              <a:buFontTx/>
              <a:buNone/>
              <a:defRPr sz="1200" b="0" i="0" spc="50" baseline="0">
                <a:solidFill>
                  <a:schemeClr val="bg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PingFang SC Light" panose="020B0400000000000000" charset="-122"/>
              </a:defRPr>
            </a:lvl1pPr>
          </a:lstStyle>
          <a:p>
            <a:r>
              <a:rPr lang="zh-CN" altLang="en-US" dirty="0"/>
              <a:t>平台乘客</a:t>
            </a:r>
            <a:r>
              <a:rPr lang="en-US" altLang="zh-CN" dirty="0"/>
              <a:t>-</a:t>
            </a:r>
            <a:r>
              <a:rPr lang="zh-CN" altLang="en-US" dirty="0"/>
              <a:t>用户成长</a:t>
            </a:r>
            <a:r>
              <a:rPr lang="en-US" altLang="zh-CN" dirty="0"/>
              <a:t> 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936943"/>
            <a:ext cx="2041525" cy="718145"/>
          </a:xfrm>
        </p:spPr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这里写你的发现一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发现二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0"/>
          </p:nvPr>
        </p:nvSpPr>
        <p:spPr>
          <a:xfrm>
            <a:off x="493713" y="1655763"/>
            <a:ext cx="11072812" cy="1628651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图片或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AF292B-120F-457E-A6CE-AFD42226D5B8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A4630D6-0E44-40E3-BAAE-46DC5D068FAD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470550" y="854516"/>
            <a:ext cx="11250901" cy="36000"/>
            <a:chOff x="470550" y="854516"/>
            <a:chExt cx="11250901" cy="36000"/>
          </a:xfrm>
        </p:grpSpPr>
        <p:sp>
          <p:nvSpPr>
            <p:cNvPr id="10" name="矩形 9"/>
            <p:cNvSpPr/>
            <p:nvPr userDrawn="1"/>
          </p:nvSpPr>
          <p:spPr>
            <a:xfrm>
              <a:off x="470550" y="854516"/>
              <a:ext cx="1080000" cy="36000"/>
            </a:xfrm>
            <a:prstGeom prst="rect">
              <a:avLst/>
            </a:prstGeom>
            <a:solidFill>
              <a:srgbClr val="E78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1522267" y="854516"/>
              <a:ext cx="10199184" cy="36000"/>
            </a:xfrm>
            <a:prstGeom prst="rect">
              <a:avLst/>
            </a:prstGeom>
            <a:solidFill>
              <a:srgbClr val="E78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文本框 14"/>
          <p:cNvSpPr txBox="1"/>
          <p:nvPr userDrawn="1"/>
        </p:nvSpPr>
        <p:spPr>
          <a:xfrm>
            <a:off x="469900" y="103871"/>
            <a:ext cx="3857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EA8342"/>
                </a:solidFill>
                <a:ea typeface="Hiragino Sans GB W3" panose="020B0300000000000000" charset="-122"/>
              </a:rPr>
              <a:t>丨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855661" y="87403"/>
            <a:ext cx="7754939" cy="77973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rgbClr val="EA834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4"/>
          </p:nvPr>
        </p:nvSpPr>
        <p:spPr>
          <a:xfrm>
            <a:off x="469900" y="1379646"/>
            <a:ext cx="11252200" cy="48720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C502-405E-354B-81D1-43D9F70A4263}" type="datetimeFigureOut">
              <a:rPr kumimoji="1" lang="zh-CN" altLang="en-US" smtClean="0"/>
              <a:t>2024/3/22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83DE6-9798-D543-B535-28BBF18597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封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5993721" y="5762625"/>
            <a:ext cx="199797" cy="203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6382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0" imgH="0" progId="TCLayout.ActiveDocument.1">
                  <p:embed/>
                </p:oleObj>
              </mc:Choice>
              <mc:Fallback>
                <p:oleObj name="think-cell Slide" r:id="rId11" imgW="0" imgH="0" progId="TCLayout.ActiveDocument.1">
                  <p:embed/>
                  <p:pic>
                    <p:nvPicPr>
                      <p:cNvPr id="0" name="图片 4660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13301" y="6303328"/>
            <a:ext cx="1129792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19100"/>
            <a:ext cx="6477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3849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marL="0" lv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/>
              <a:t>编辑母版文本样式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/>
              <a:t>第五级</a:t>
            </a:r>
            <a:endParaRPr lang="en-US" dirty="0"/>
          </a:p>
        </p:txBody>
      </p:sp>
      <p:pic>
        <p:nvPicPr>
          <p:cNvPr id="7" name="图片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914112"/>
            <a:ext cx="11155680" cy="31831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58969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0" name="Slide Elements" hidden="1"/>
          <p:cNvGrpSpPr/>
          <p:nvPr userDrawn="1"/>
        </p:nvGrpSpPr>
        <p:grpSpPr bwMode="gray">
          <a:xfrm>
            <a:off x="822960" y="6305945"/>
            <a:ext cx="8618537" cy="325438"/>
            <a:chOff x="119063" y="6305945"/>
            <a:chExt cx="8618537" cy="325438"/>
          </a:xfrm>
        </p:grpSpPr>
        <p:sp>
          <p:nvSpPr>
            <p:cNvPr id="11" name="4. Footnote"/>
            <p:cNvSpPr txBox="1">
              <a:spLocks noChangeArrowheads="1"/>
            </p:cNvSpPr>
            <p:nvPr/>
          </p:nvSpPr>
          <p:spPr bwMode="gray">
            <a:xfrm>
              <a:off x="119063" y="6305945"/>
              <a:ext cx="8618537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2pPr>
              <a:lvl3pPr marL="1217930" defTabSz="895350"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3pPr>
              <a:lvl4pPr marL="1405255" defTabSz="895350"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4pPr>
              <a:lvl5pPr marL="1792605" defTabSz="895350"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5pPr>
              <a:lvl6pPr marL="2249805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6pPr>
              <a:lvl7pPr marL="2707005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7pPr>
              <a:lvl8pPr marL="3164205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8pPr>
              <a:lvl9pPr marL="3621405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panose="020B0604020202090204" pitchFamily="34" charset="0"/>
                </a:defRPr>
              </a:lvl9pPr>
            </a:lstStyle>
            <a:p>
              <a:pPr>
                <a:defRPr lang="x-none"/>
              </a:pPr>
              <a:r>
                <a:rPr lang="en-US" altLang="zh-CN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Footnote</a:t>
              </a:r>
              <a:endParaRPr lang="zh-CN" alt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5. Source"/>
            <p:cNvSpPr>
              <a:spLocks noChangeArrowheads="1"/>
            </p:cNvSpPr>
            <p:nvPr/>
          </p:nvSpPr>
          <p:spPr bwMode="gray">
            <a:xfrm>
              <a:off x="119063" y="6507558"/>
              <a:ext cx="6862762" cy="12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altLang="zh-CN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SOURCE: </a:t>
              </a:r>
              <a:endParaRPr lang="zh-CN" altLang="en-US" sz="800" baseline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3" name="3. Unit of measure" hidden="1"/>
          <p:cNvSpPr txBox="1">
            <a:spLocks noChangeArrowheads="1"/>
          </p:cNvSpPr>
          <p:nvPr userDrawn="1"/>
        </p:nvSpPr>
        <p:spPr bwMode="gray">
          <a:xfrm>
            <a:off x="822960" y="990849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344930" defTabSz="895350"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792605" defTabSz="895350"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249805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707005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164205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621405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defRPr lang="x-none"/>
            </a:pPr>
            <a:r>
              <a:rPr lang="x-none" sz="1600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4" name="Slide Number"/>
          <p:cNvSpPr txBox="1"/>
          <p:nvPr userDrawn="1"/>
        </p:nvSpPr>
        <p:spPr bwMode="auto">
          <a:xfrm>
            <a:off x="11079163" y="6385756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x-none" sz="800" baseline="0" smtClean="0">
                <a:solidFill>
                  <a:schemeClr val="tx1"/>
                </a:solidFill>
                <a:latin typeface="+mn-lt"/>
              </a:rPr>
              <a:t>‹#›</a:t>
            </a:fld>
            <a:endParaRPr lang="x-none" sz="80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419100"/>
            <a:ext cx="647700" cy="457200"/>
          </a:xfrm>
          <a:prstGeom prst="rect">
            <a:avLst/>
          </a:prstGeom>
          <a:solidFill>
            <a:srgbClr val="FC9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 spc="-5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方正兰亭中粗黑简体" panose="02000000000000000000" pitchFamily="2" charset="-122"/>
        </a:defRPr>
      </a:lvl1pPr>
    </p:titleStyle>
    <p:bodyStyle>
      <a:lvl1pPr marL="91440" indent="-91440" algn="l" defTabSz="914400" rtl="0" eaLnBrk="1" latinLnBrk="0" hangingPunct="1">
        <a:lnSpc>
          <a:spcPts val="21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lang="en-US" sz="18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lang="en-US" sz="18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方正兰亭细黑简体" panose="02000000000000000000" pitchFamily="2" charset="-122"/>
          <a:cs typeface="方正兰亭细黑简体" panose="02000000000000000000" pitchFamily="2" charset="-122"/>
        </a:defRPr>
      </a:lvl2pPr>
      <a:lvl3pPr marL="567055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lang="en-US" sz="18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方正兰亭细黑简体" panose="02000000000000000000" pitchFamily="2" charset="-122"/>
          <a:cs typeface="方正兰亭细黑简体" panose="02000000000000000000" pitchFamily="2" charset="-122"/>
        </a:defRPr>
      </a:lvl3pPr>
      <a:lvl4pPr marL="749935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lang="en-US" sz="1800" b="0" i="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方正兰亭细黑简体" panose="02000000000000000000" pitchFamily="2" charset="-122"/>
          <a:cs typeface="方正兰亭细黑简体" panose="02000000000000000000" pitchFamily="2" charset="-122"/>
        </a:defRPr>
      </a:lvl4pPr>
      <a:lvl5pPr marL="932815" indent="-182880" algn="l" defTabSz="914400" rtl="0" eaLnBrk="1" latinLnBrk="0" hangingPunct="1">
        <a:lnSpc>
          <a:spcPts val="21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lang="en-US" sz="1800" b="0" i="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方正兰亭细黑简体" panose="02000000000000000000" pitchFamily="2" charset="-122"/>
          <a:cs typeface="方正兰亭细黑简体" panose="02000000000000000000" pitchFamily="2" charset="-122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所有logo（线上RGB）-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30" y="5291164"/>
            <a:ext cx="1727353" cy="563199"/>
          </a:xfrm>
          <a:prstGeom prst="rect">
            <a:avLst/>
          </a:prstGeom>
          <a:ln w="3175">
            <a:miter lim="400000"/>
          </a:ln>
        </p:spPr>
      </p:pic>
      <p:pic>
        <p:nvPicPr>
          <p:cNvPr id="7" name="xian1.png">
            <a:extLst>
              <a:ext uri="{FF2B5EF4-FFF2-40B4-BE49-F238E27FC236}">
                <a16:creationId xmlns:a16="http://schemas.microsoft.com/office/drawing/2014/main" id="{B10C735B-2CF4-9844-A260-D6CDAE6F7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64" y="2878831"/>
            <a:ext cx="4263921" cy="24320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229216-D388-8E44-8822-360DD80F2472}"/>
              </a:ext>
            </a:extLst>
          </p:cNvPr>
          <p:cNvSpPr txBox="1"/>
          <p:nvPr/>
        </p:nvSpPr>
        <p:spPr>
          <a:xfrm>
            <a:off x="827464" y="1922034"/>
            <a:ext cx="4616074" cy="6540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412750" hangingPunct="0"/>
            <a:r>
              <a:rPr lang="zh-CN" altLang="en-US" sz="4000" dirty="0">
                <a:solidFill>
                  <a:srgbClr val="EF8A0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熊铭杰 述职</a:t>
            </a:r>
            <a:r>
              <a:rPr lang="zh-CN" altLang="en-US" sz="4000" dirty="0">
                <a:solidFill>
                  <a:srgbClr val="EF8A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altLang="en-US" sz="4000" dirty="0">
              <a:solidFill>
                <a:srgbClr val="EF8A0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29F881-110A-3949-92F2-398D5AD01643}"/>
              </a:ext>
            </a:extLst>
          </p:cNvPr>
          <p:cNvSpPr txBox="1"/>
          <p:nvPr/>
        </p:nvSpPr>
        <p:spPr>
          <a:xfrm>
            <a:off x="827463" y="3175145"/>
            <a:ext cx="3269523" cy="4539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412750" hangingPunct="0"/>
            <a:r>
              <a:rPr lang="en-US" altLang="zh-CN" sz="2700" dirty="0">
                <a:solidFill>
                  <a:srgbClr val="F38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700" dirty="0">
                <a:solidFill>
                  <a:srgbClr val="F38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年 春季 晋升季</a:t>
            </a:r>
            <a:endParaRPr lang="zh-CN" altLang="en-US" sz="2700" dirty="0">
              <a:solidFill>
                <a:srgbClr val="F38F1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整体流程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4B498D7-EE1A-A113-75DA-E260DFDB19EA}"/>
              </a:ext>
            </a:extLst>
          </p:cNvPr>
          <p:cNvSpPr txBox="1"/>
          <p:nvPr/>
        </p:nvSpPr>
        <p:spPr>
          <a:xfrm>
            <a:off x="6997201" y="4114591"/>
            <a:ext cx="3602442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流程细节及难点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00BC50-F7CC-48EB-B3FB-BEED8F30CCB0}"/>
              </a:ext>
            </a:extLst>
          </p:cNvPr>
          <p:cNvSpPr txBox="1"/>
          <p:nvPr/>
        </p:nvSpPr>
        <p:spPr>
          <a:xfrm>
            <a:off x="6990971" y="4654128"/>
            <a:ext cx="5201028" cy="1620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为了兼容 数据湖 多协议融合语义，需要为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 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提供完备的上下文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热升级流程 在任意步骤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时，需要保障服务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仍然可用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步骤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耗时较高，可能达到 秒级，对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过长的耗时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应有预期的策略。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延迟敏感 的业务，应当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结合业务场景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，尽可能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降低全流程耗时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实现平台化的应用。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080A4A-0F9D-A71E-813D-926913949408}"/>
              </a:ext>
            </a:extLst>
          </p:cNvPr>
          <p:cNvSpPr txBox="1"/>
          <p:nvPr/>
        </p:nvSpPr>
        <p:spPr>
          <a:xfrm>
            <a:off x="7422068" y="1382906"/>
            <a:ext cx="3602442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流程步骤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09A7B-59BD-2A03-42DC-59A38E6096D2}"/>
              </a:ext>
            </a:extLst>
          </p:cNvPr>
          <p:cNvSpPr txBox="1"/>
          <p:nvPr/>
        </p:nvSpPr>
        <p:spPr>
          <a:xfrm>
            <a:off x="7415838" y="1922442"/>
            <a:ext cx="4776161" cy="193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老版本进程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exec()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拉起 新进程，进行热升级预备。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70000"/>
              </a:lnSpc>
              <a:buFontTx/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老进程通过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send_fd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向新进程发送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设备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70000"/>
              </a:lnSpc>
              <a:buFontTx/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老进程停止从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/dev/fuse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接收请求，并等待已收到的请求结束。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70000"/>
              </a:lnSpc>
              <a:buFontTx/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老进程向新进程发送 上下文（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opened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files,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locks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等）。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70000"/>
              </a:lnSpc>
              <a:buFontTx/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老进程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缓存数据后退出。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70000"/>
              </a:lnSpc>
              <a:buFontTx/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新进程接管所有请求，完成热升级。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E3D186D-51BF-7CBF-BBBC-41A1FD31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7481"/>
            <a:ext cx="7349188" cy="505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挑战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获取完备上下文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D9D591-05F0-1D7A-F1F1-B4AFA7EFF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85846"/>
              </p:ext>
            </p:extLst>
          </p:nvPr>
        </p:nvGraphicFramePr>
        <p:xfrm>
          <a:off x="701053" y="1088588"/>
          <a:ext cx="10789893" cy="5062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6631">
                  <a:extLst>
                    <a:ext uri="{9D8B030D-6E8A-4147-A177-3AD203B41FA5}">
                      <a16:colId xmlns:a16="http://schemas.microsoft.com/office/drawing/2014/main" val="548111434"/>
                    </a:ext>
                  </a:extLst>
                </a:gridCol>
                <a:gridCol w="3596631">
                  <a:extLst>
                    <a:ext uri="{9D8B030D-6E8A-4147-A177-3AD203B41FA5}">
                      <a16:colId xmlns:a16="http://schemas.microsoft.com/office/drawing/2014/main" val="3356880279"/>
                    </a:ext>
                  </a:extLst>
                </a:gridCol>
                <a:gridCol w="3596631">
                  <a:extLst>
                    <a:ext uri="{9D8B030D-6E8A-4147-A177-3AD203B41FA5}">
                      <a16:colId xmlns:a16="http://schemas.microsoft.com/office/drawing/2014/main" val="4242116890"/>
                    </a:ext>
                  </a:extLst>
                </a:gridCol>
              </a:tblGrid>
              <a:tr h="49614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Context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Item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系统调用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103225"/>
                  </a:ext>
                </a:extLst>
              </a:tr>
              <a:tr h="8563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handles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打开文件操作产生的 </a:t>
                      </a:r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fd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同步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Close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部分异步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zh-CN" altLang="en-US" sz="1400" b="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38365"/>
                  </a:ext>
                </a:extLst>
              </a:tr>
              <a:tr h="123562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</a:rPr>
                        <a:t>fileWriter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WR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模式打开文件产生的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writer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实例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同步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Write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部分异步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)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endParaRPr lang="en-US" altLang="zh-CN" sz="1400" b="0" dirty="0">
                        <a:solidFill>
                          <a:schemeClr val="accent5"/>
                        </a:solidFill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Close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部分异步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)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Flush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 err="1">
                          <a:solidFill>
                            <a:schemeClr val="accent5"/>
                          </a:solidFill>
                        </a:rPr>
                        <a:t>Fsync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部分异步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zh-CN" altLang="en-US" sz="1400" b="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247863"/>
                  </a:ext>
                </a:extLst>
              </a:tr>
              <a:tr h="944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</a:rPr>
                        <a:t>fileReader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模式打开文件产生的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reader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实例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同步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Read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同步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zh-C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Close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部分异步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813868"/>
                  </a:ext>
                </a:extLst>
              </a:tr>
              <a:tr h="94432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Lock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</a:rPr>
                        <a:t>LockOwner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用户主动调用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flock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和 </a:t>
                      </a:r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posix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lock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产生的 文件锁 或 范围锁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Flock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（同步）</a:t>
                      </a:r>
                      <a:endParaRPr lang="en-US" altLang="zh-C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SetLk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（同步）</a:t>
                      </a:r>
                      <a:endParaRPr lang="en-US" altLang="zh-C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Flush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Close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(</a:t>
                      </a:r>
                      <a:r>
                        <a:rPr lang="zh-CN" altLang="en-US" sz="1400" b="0" dirty="0">
                          <a:solidFill>
                            <a:schemeClr val="accent5"/>
                          </a:solidFill>
                        </a:rPr>
                        <a:t>部分异步</a:t>
                      </a:r>
                      <a:r>
                        <a:rPr lang="en-US" altLang="zh-CN" sz="1400" b="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zh-CN" altLang="en-US" sz="1400" b="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236985"/>
                  </a:ext>
                </a:extLst>
              </a:tr>
              <a:tr h="582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 err="1">
                          <a:solidFill>
                            <a:schemeClr val="tx1"/>
                          </a:solidFill>
                        </a:rPr>
                        <a:t>inode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Path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Lookup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等操作产生的 文件路径 缓存，在所有系统调用中都会查询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All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03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70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挑战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实现平滑回滚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080A4A-0F9D-A71E-813D-926913949408}"/>
              </a:ext>
            </a:extLst>
          </p:cNvPr>
          <p:cNvSpPr txBox="1"/>
          <p:nvPr/>
        </p:nvSpPr>
        <p:spPr>
          <a:xfrm>
            <a:off x="7012987" y="1334778"/>
            <a:ext cx="3910993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重构 </a:t>
            </a:r>
            <a:r>
              <a:rPr lang="en-US" altLang="zh-CN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用户态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09A7B-59BD-2A03-42DC-59A38E6096D2}"/>
              </a:ext>
            </a:extLst>
          </p:cNvPr>
          <p:cNvSpPr txBox="1"/>
          <p:nvPr/>
        </p:nvSpPr>
        <p:spPr>
          <a:xfrm>
            <a:off x="7006758" y="1886346"/>
            <a:ext cx="4703975" cy="424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拓展状态，打破原本的 由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处理请求 到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umount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卸载退出 的线性流程。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引入原子变量标识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用户态的状态，允许其在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Resume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Suspend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之间来回切换，实现 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异常回滚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及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重试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加入定时器，触发热升级时可以指定最大耗时，超时自动触发回滚逻辑，恢复服务。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重构异步系统调用处理，收敛异步入口，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层可完全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感知异步流程的进度，保障完备的上下文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针对业务场景优化，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日志盘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场景热升级，新进程在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加载完所有的 上下文后，不再等待老进程 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写缓存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，大大缩短耗时。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5B81D35-6830-2FB3-DA79-99B998B0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7" y="1396790"/>
            <a:ext cx="6230874" cy="32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E63A72-9639-2DBE-68BD-939390214B55}"/>
              </a:ext>
            </a:extLst>
          </p:cNvPr>
          <p:cNvSpPr txBox="1"/>
          <p:nvPr/>
        </p:nvSpPr>
        <p:spPr>
          <a:xfrm>
            <a:off x="824212" y="4726320"/>
            <a:ext cx="5544983" cy="1620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Resume:</a:t>
            </a:r>
            <a:r>
              <a:rPr lang="zh-CN" altLang="en-US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FUSE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层的正常工作状态，处于此状态时，正常进行请求处理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Suspend:</a:t>
            </a:r>
            <a:r>
              <a:rPr lang="zh-CN" altLang="en-US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接受到 热升级 信号后，挂起状态，暂停接收新请求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28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Upgrade:</a:t>
            </a:r>
            <a:r>
              <a:rPr lang="zh-CN" altLang="en-US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热升级中，新进程拉起后处于此状态，待升级成功后，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变为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Resume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可继续处理请求。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Shutdown:</a:t>
            </a:r>
            <a:r>
              <a:rPr lang="zh-CN" altLang="en-US" sz="12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等待退出状态，处理完所有请求后自行退出。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0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最终成果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C0EA0F2-3C14-B94D-E492-822CB715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130790"/>
              </p:ext>
            </p:extLst>
          </p:nvPr>
        </p:nvGraphicFramePr>
        <p:xfrm>
          <a:off x="939268" y="1248389"/>
          <a:ext cx="10313464" cy="3913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366">
                  <a:extLst>
                    <a:ext uri="{9D8B030D-6E8A-4147-A177-3AD203B41FA5}">
                      <a16:colId xmlns:a16="http://schemas.microsoft.com/office/drawing/2014/main" val="548111434"/>
                    </a:ext>
                  </a:extLst>
                </a:gridCol>
                <a:gridCol w="2578366">
                  <a:extLst>
                    <a:ext uri="{9D8B030D-6E8A-4147-A177-3AD203B41FA5}">
                      <a16:colId xmlns:a16="http://schemas.microsoft.com/office/drawing/2014/main" val="3356880279"/>
                    </a:ext>
                  </a:extLst>
                </a:gridCol>
                <a:gridCol w="2578366">
                  <a:extLst>
                    <a:ext uri="{9D8B030D-6E8A-4147-A177-3AD203B41FA5}">
                      <a16:colId xmlns:a16="http://schemas.microsoft.com/office/drawing/2014/main" val="4242116890"/>
                    </a:ext>
                  </a:extLst>
                </a:gridCol>
                <a:gridCol w="2578366">
                  <a:extLst>
                    <a:ext uri="{9D8B030D-6E8A-4147-A177-3AD203B41FA5}">
                      <a16:colId xmlns:a16="http://schemas.microsoft.com/office/drawing/2014/main" val="459137018"/>
                    </a:ext>
                  </a:extLst>
                </a:gridCol>
              </a:tblGrid>
              <a:tr h="4154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打开文件数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日志盘耗时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数据盘耗时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103225"/>
                  </a:ext>
                </a:extLst>
              </a:tr>
              <a:tr h="41543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仅热升级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128k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Seq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Write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961268"/>
                  </a:ext>
                </a:extLst>
              </a:tr>
              <a:tr h="61645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4.24942ms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738365"/>
                  </a:ext>
                </a:extLst>
              </a:tr>
              <a:tr h="61645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8.394215ms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31.439592ms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133.674986ms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247863"/>
                  </a:ext>
                </a:extLst>
              </a:tr>
              <a:tr h="61645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11.409571ms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62.175191ms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166.365072ms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813868"/>
                  </a:ext>
                </a:extLst>
              </a:tr>
              <a:tr h="61645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1w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236985"/>
                  </a:ext>
                </a:extLst>
              </a:tr>
              <a:tr h="61645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5w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待补充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034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646851C-9DBF-8D75-6AD5-EEC2F95F11B2}"/>
              </a:ext>
            </a:extLst>
          </p:cNvPr>
          <p:cNvSpPr txBox="1"/>
          <p:nvPr/>
        </p:nvSpPr>
        <p:spPr>
          <a:xfrm>
            <a:off x="939268" y="5279432"/>
            <a:ext cx="10313464" cy="1319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完成了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Posix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日志盘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数据盘 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及 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数据正确性所有回归测试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完成了热升级流程异常时，老客户端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平滑回滚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的所有测试。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耗时在 </a:t>
            </a:r>
            <a:r>
              <a:rPr lang="en-US" altLang="zh-CN" sz="1400" dirty="0" err="1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ms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级别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，对于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典型的业务写日志场景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文件数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以下），耗时在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10ms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级别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5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收益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EEDAB8-1A3A-6F6E-79E1-E6521B3EE13E}"/>
              </a:ext>
            </a:extLst>
          </p:cNvPr>
          <p:cNvSpPr txBox="1"/>
          <p:nvPr/>
        </p:nvSpPr>
        <p:spPr>
          <a:xfrm>
            <a:off x="464902" y="3241295"/>
            <a:ext cx="4150773" cy="938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为用户提供了 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不中断挂载点 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友好升级方式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为后续弹性云环境的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挂载点管控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提供基础。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为后续线上的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常态化版本治理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提供了手段。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9F1513-B693-347E-DDFE-46C337365F56}"/>
              </a:ext>
            </a:extLst>
          </p:cNvPr>
          <p:cNvSpPr txBox="1"/>
          <p:nvPr/>
        </p:nvSpPr>
        <p:spPr>
          <a:xfrm>
            <a:off x="7369631" y="2252916"/>
            <a:ext cx="4046180" cy="938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完整实现了 </a:t>
            </a:r>
            <a:r>
              <a:rPr lang="en-US" altLang="zh-CN" sz="13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Posix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侧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客户端热升级功能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日志盘的场景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特别优化了流程耗时。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整体耗时可控，典型日志盘场景耗时在 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10ms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级别。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EA9108-1A2A-6FED-B6D0-B6DCC0B2C67C}"/>
              </a:ext>
            </a:extLst>
          </p:cNvPr>
          <p:cNvSpPr txBox="1"/>
          <p:nvPr/>
        </p:nvSpPr>
        <p:spPr>
          <a:xfrm>
            <a:off x="8386211" y="4477670"/>
            <a:ext cx="3641197" cy="938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主导 热升级 的方案调研设计、与实现，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提升了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复杂功能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的研发落地能力。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提升了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业界新功能趋势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的调研、落地能力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C5B53BE-606F-DD83-4336-1888E8455A6A}"/>
              </a:ext>
            </a:extLst>
          </p:cNvPr>
          <p:cNvGrpSpPr/>
          <p:nvPr/>
        </p:nvGrpSpPr>
        <p:grpSpPr>
          <a:xfrm>
            <a:off x="3988430" y="1533189"/>
            <a:ext cx="4317171" cy="4551491"/>
            <a:chOff x="3577226" y="663068"/>
            <a:chExt cx="5717080" cy="6027381"/>
          </a:xfrm>
          <a:gradFill flip="none" rotWithShape="1">
            <a:gsLst>
              <a:gs pos="0">
                <a:srgbClr val="F38F18">
                  <a:tint val="66000"/>
                  <a:satMod val="160000"/>
                </a:srgbClr>
              </a:gs>
              <a:gs pos="50000">
                <a:srgbClr val="F38F18">
                  <a:tint val="44500"/>
                  <a:satMod val="160000"/>
                </a:srgbClr>
              </a:gs>
              <a:gs pos="100000">
                <a:srgbClr val="F38F18">
                  <a:tint val="23500"/>
                  <a:satMod val="160000"/>
                </a:srgbClr>
              </a:gs>
            </a:gsLst>
            <a:lin ang="16200000" scaled="1"/>
            <a:tileRect/>
          </a:gradFill>
          <a:scene3d>
            <a:camera prst="isometricOffAxis2Left" zoom="95000"/>
            <a:lightRig rig="flat" dir="t"/>
          </a:scene3d>
        </p:grpSpPr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42968262-E837-722D-5FED-95DEC64FD259}"/>
                </a:ext>
              </a:extLst>
            </p:cNvPr>
            <p:cNvSpPr/>
            <p:nvPr/>
          </p:nvSpPr>
          <p:spPr>
            <a:xfrm>
              <a:off x="5695054" y="3333244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9016" tIns="767963" rIns="669016" bIns="820085" numCol="1" spcCol="1270" anchor="ctr" anchorCtr="0">
              <a:noAutofit/>
            </a:bodyPr>
            <a:lstStyle/>
            <a:p>
              <a:pPr marL="0" lvl="0" indent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个人</a:t>
              </a:r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3040C0AB-A61A-30C2-A005-D825629B7673}"/>
                </a:ext>
              </a:extLst>
            </p:cNvPr>
            <p:cNvSpPr/>
            <p:nvPr/>
          </p:nvSpPr>
          <p:spPr>
            <a:xfrm>
              <a:off x="3961081" y="2628817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576" tIns="590874" rIns="587576" bIns="590874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kern="1200" dirty="0"/>
                <a:t>业务</a:t>
              </a:r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4136ED5B-2B87-3CB6-3BD4-EA6D58633507}"/>
                </a:ext>
              </a:extLst>
            </p:cNvPr>
            <p:cNvSpPr/>
            <p:nvPr/>
          </p:nvSpPr>
          <p:spPr>
            <a:xfrm>
              <a:off x="4936440" y="894843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417" tIns="751417" rIns="751418" bIns="751418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dirty="0">
                  <a:solidFill>
                    <a:schemeClr val="bg1"/>
                  </a:solidFill>
                </a:rPr>
                <a:t>功能</a:t>
              </a:r>
              <a:endParaRPr lang="zh-CN" altLang="en-US" kern="1200" dirty="0">
                <a:solidFill>
                  <a:schemeClr val="bg1"/>
                </a:solidFill>
              </a:endParaRPr>
            </a:p>
          </p:txBody>
        </p:sp>
        <p:sp>
          <p:nvSpPr>
            <p:cNvPr id="14" name="环形箭头 13">
              <a:extLst>
                <a:ext uri="{FF2B5EF4-FFF2-40B4-BE49-F238E27FC236}">
                  <a16:creationId xmlns:a16="http://schemas.microsoft.com/office/drawing/2014/main" id="{18F5D8E4-2B28-0081-98F0-6A7FE7537E14}"/>
                </a:ext>
              </a:extLst>
            </p:cNvPr>
            <p:cNvSpPr/>
            <p:nvPr/>
          </p:nvSpPr>
          <p:spPr>
            <a:xfrm>
              <a:off x="5479565" y="2875708"/>
              <a:ext cx="3814741" cy="3814741"/>
            </a:xfrm>
            <a:prstGeom prst="circularArrow">
              <a:avLst>
                <a:gd name="adj1" fmla="val 4688"/>
                <a:gd name="adj2" fmla="val 299029"/>
                <a:gd name="adj3" fmla="val 2539295"/>
                <a:gd name="adj4" fmla="val 15812321"/>
                <a:gd name="adj5" fmla="val 5469"/>
              </a:avLst>
            </a:prstGeom>
            <a:grpFill/>
            <a:sp3d z="-52400" extrusionH="181000" contourW="38100" prstMaterial="matte">
              <a:contourClr>
                <a:schemeClr val="lt1"/>
              </a:contourClr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形状 14">
              <a:extLst>
                <a:ext uri="{FF2B5EF4-FFF2-40B4-BE49-F238E27FC236}">
                  <a16:creationId xmlns:a16="http://schemas.microsoft.com/office/drawing/2014/main" id="{457CD8D7-C4FC-0CA2-980A-67F399BAB760}"/>
                </a:ext>
              </a:extLst>
            </p:cNvPr>
            <p:cNvSpPr/>
            <p:nvPr/>
          </p:nvSpPr>
          <p:spPr>
            <a:xfrm>
              <a:off x="3577226" y="2143984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grpFill/>
            <a:sp3d z="-52400" extrusionH="181000" contourW="38100" prstMaterial="matte">
              <a:contourClr>
                <a:schemeClr val="lt1"/>
              </a:contourClr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环形箭头 15">
              <a:extLst>
                <a:ext uri="{FF2B5EF4-FFF2-40B4-BE49-F238E27FC236}">
                  <a16:creationId xmlns:a16="http://schemas.microsoft.com/office/drawing/2014/main" id="{3D5A918F-4104-FD88-B4E0-9CEE50532AC0}"/>
                </a:ext>
              </a:extLst>
            </p:cNvPr>
            <p:cNvSpPr/>
            <p:nvPr/>
          </p:nvSpPr>
          <p:spPr>
            <a:xfrm>
              <a:off x="4683855" y="663068"/>
              <a:ext cx="2988394" cy="2988394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grpFill/>
            <a:sp3d z="-52400" extrusionH="181000" contourW="38100" prstMaterial="matte">
              <a:contourClr>
                <a:schemeClr val="lt1"/>
              </a:contourClr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E4B09E1-2A32-BCD0-F749-A34225A42F03}"/>
              </a:ext>
            </a:extLst>
          </p:cNvPr>
          <p:cNvSpPr txBox="1"/>
          <p:nvPr/>
        </p:nvSpPr>
        <p:spPr>
          <a:xfrm>
            <a:off x="392845" y="2788142"/>
            <a:ext cx="2565996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业务收益 </a:t>
            </a:r>
            <a:endParaRPr lang="en-US" altLang="zh-CN" sz="18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F4A52F-623A-A1BC-3573-2F1849229866}"/>
              </a:ext>
            </a:extLst>
          </p:cNvPr>
          <p:cNvSpPr txBox="1"/>
          <p:nvPr/>
        </p:nvSpPr>
        <p:spPr>
          <a:xfrm>
            <a:off x="8304233" y="4018762"/>
            <a:ext cx="1744461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个人收益</a:t>
            </a:r>
            <a:endParaRPr lang="en-US" altLang="zh-CN" sz="18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441644-05F4-CBAD-377C-E92218AB2938}"/>
              </a:ext>
            </a:extLst>
          </p:cNvPr>
          <p:cNvSpPr txBox="1"/>
          <p:nvPr/>
        </p:nvSpPr>
        <p:spPr>
          <a:xfrm>
            <a:off x="7303292" y="1782506"/>
            <a:ext cx="19640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zh-CN" altLang="en-US" sz="18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收益 </a:t>
            </a:r>
            <a:endParaRPr lang="en-US" altLang="zh-CN" sz="18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97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id="{D2FFFB59-C509-4D7B-A71D-4ABFA56DBDE2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背景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1CB706-31DF-7073-1744-97EFEB6D9F10}"/>
              </a:ext>
            </a:extLst>
          </p:cNvPr>
          <p:cNvSpPr txBox="1"/>
          <p:nvPr/>
        </p:nvSpPr>
        <p:spPr>
          <a:xfrm>
            <a:off x="1389739" y="1102016"/>
            <a:ext cx="506709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en-US" altLang="zh-CN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E021DE-5843-1381-1E7B-1F7CC3046050}"/>
              </a:ext>
            </a:extLst>
          </p:cNvPr>
          <p:cNvSpPr txBox="1"/>
          <p:nvPr/>
        </p:nvSpPr>
        <p:spPr>
          <a:xfrm>
            <a:off x="1445156" y="1586210"/>
            <a:ext cx="8254179" cy="193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业务接入流程 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缺乏平台化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，用户需要更加完善的 接入 及 个性化配置 体验。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弹性云环境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挂载点的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管控侧感知弱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，且无法有效地将 </a:t>
            </a:r>
            <a:r>
              <a:rPr lang="en-US" altLang="zh-CN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volume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与业务进行对应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客户端的快速迭代，线上 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运行态的版本众多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，没有收敛的手段。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宿主机上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客户端二进制版本更新 操作复杂，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没有多版本管控手段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</a:t>
            </a:r>
            <a:r>
              <a:rPr lang="zh-CN" altLang="en-US" sz="1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 没有自动化流程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，通过人工触发效率很低，且不可持续。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上下游服务 对于 业务节点信息 的查询及聚合筛选需求，例如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LogInsight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DFBA24-F322-8F44-20C9-C7B66BB5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" y="3793259"/>
            <a:ext cx="10273301" cy="24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7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A05117F5-5B0B-5E65-87B8-CD7748BDF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1" y="1685980"/>
            <a:ext cx="7909731" cy="47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8902D584-6D05-997C-06BF-F7D4D11F3327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架构方案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28C857-217F-DFEF-6616-9F9143E85C62}"/>
              </a:ext>
            </a:extLst>
          </p:cNvPr>
          <p:cNvSpPr txBox="1"/>
          <p:nvPr/>
        </p:nvSpPr>
        <p:spPr>
          <a:xfrm>
            <a:off x="6832032" y="1206976"/>
            <a:ext cx="506709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管控架构</a:t>
            </a:r>
            <a:endParaRPr lang="en-US" altLang="zh-CN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5D45F1-C618-EFD7-5497-C82A89D0D91E}"/>
              </a:ext>
            </a:extLst>
          </p:cNvPr>
          <p:cNvSpPr txBox="1"/>
          <p:nvPr/>
        </p:nvSpPr>
        <p:spPr>
          <a:xfrm>
            <a:off x="6832033" y="1718878"/>
            <a:ext cx="5222181" cy="2316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平台接入层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对接所有的外部上下游：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提供用户的自主接入，个性化配置和管控等。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Odin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平台提供弹性云侧用户的便捷接入。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为管控平台和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LogInsight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提供数据支持。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客户端管控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采集所有的挂载点信息，关联到对应的业务节点。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采集挂载点信息时，会同步巡检并上报监控，触发自愈。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热升级与版本管控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提供便捷的 挂载点热升级操作。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64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4EA24CF-08FA-C3C0-6445-696ADDBA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3" y="1611804"/>
            <a:ext cx="7461616" cy="49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8902D584-6D05-997C-06BF-F7D4D11F3327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热升级管控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28C857-217F-DFEF-6616-9F9143E85C62}"/>
              </a:ext>
            </a:extLst>
          </p:cNvPr>
          <p:cNvSpPr txBox="1"/>
          <p:nvPr/>
        </p:nvSpPr>
        <p:spPr>
          <a:xfrm>
            <a:off x="6708561" y="1206976"/>
            <a:ext cx="506709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热升级管控流程</a:t>
            </a:r>
            <a:endParaRPr lang="en-US" altLang="zh-CN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5D45F1-C618-EFD7-5497-C82A89D0D91E}"/>
              </a:ext>
            </a:extLst>
          </p:cNvPr>
          <p:cNvSpPr txBox="1"/>
          <p:nvPr/>
        </p:nvSpPr>
        <p:spPr>
          <a:xfrm>
            <a:off x="6708562" y="1718878"/>
            <a:ext cx="5222181" cy="293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34800">
              <a:lnSpc>
                <a:spcPct val="150000"/>
              </a:lnSpc>
              <a:spcAft>
                <a:spcPts val="600"/>
              </a:spcAft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CSI-Driver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会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常态化上报挂载点信息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，为热升级流程提供数据参考。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管控平台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 </a:t>
            </a:r>
            <a:r>
              <a:rPr lang="en-US" altLang="zh-CN" sz="1200" dirty="0" err="1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GuiGu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侧客户端信息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，根据 业务节点 等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筛选挂载点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批量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选取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需要触发热升级的挂载点，创建热升级工单。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GuiGu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服务端依次调用 挂载点对应宿主机 上 </a:t>
            </a:r>
            <a:r>
              <a:rPr lang="en-US" altLang="zh-CN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CSI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热升级管控模块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，触发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指定挂载点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的热升级。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老版本挂载进程 查询本地版本列表，选取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指定版本拉起新进程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CSI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热升级管控模块对 升级后的进程进行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探活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</a:t>
            </a:r>
            <a:r>
              <a:rPr lang="zh-CN" altLang="en-US" sz="12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回复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GuiGu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，全部成功后完成工单。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09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902D584-6D05-997C-06BF-F7D4D11F3327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平台化成果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8A3B65-BFB5-00B4-9848-01BBF947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5" y="1150882"/>
            <a:ext cx="10153389" cy="45562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788ACC-36FA-2D74-22A1-206903360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472" y="1604878"/>
            <a:ext cx="10153388" cy="43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902D584-6D05-997C-06BF-F7D4D11F3327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平台化成果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5C4BAD-EF9A-004C-D2F7-E3E81BF3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3" y="1159693"/>
            <a:ext cx="10633318" cy="31476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B9EFDB-A74D-2034-FBDD-B33951A0A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589" y="1707208"/>
            <a:ext cx="10633318" cy="44191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42349B-6FC3-3D8C-8C6E-2820CCEE2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376" y="975539"/>
            <a:ext cx="5227743" cy="58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63382" y="214312"/>
            <a:ext cx="3005932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个人经历</a:t>
            </a:r>
          </a:p>
        </p:txBody>
      </p:sp>
      <p:cxnSp>
        <p:nvCxnSpPr>
          <p:cNvPr id="5" name="直接连接符 69">
            <a:extLst>
              <a:ext uri="{FF2B5EF4-FFF2-40B4-BE49-F238E27FC236}">
                <a16:creationId xmlns:a16="http://schemas.microsoft.com/office/drawing/2014/main" id="{BF83DD21-47E8-B082-51BC-5477FD55A2F7}"/>
              </a:ext>
            </a:extLst>
          </p:cNvPr>
          <p:cNvCxnSpPr>
            <a:cxnSpLocks/>
          </p:cNvCxnSpPr>
          <p:nvPr/>
        </p:nvCxnSpPr>
        <p:spPr>
          <a:xfrm>
            <a:off x="2553533" y="2649356"/>
            <a:ext cx="0" cy="469698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cxnSp>
        <p:nvCxnSpPr>
          <p:cNvPr id="27" name="直接连接符 78">
            <a:extLst>
              <a:ext uri="{FF2B5EF4-FFF2-40B4-BE49-F238E27FC236}">
                <a16:creationId xmlns:a16="http://schemas.microsoft.com/office/drawing/2014/main" id="{DFFEA8AA-DC0B-E42E-05F2-B0C8DDC885EA}"/>
              </a:ext>
            </a:extLst>
          </p:cNvPr>
          <p:cNvCxnSpPr>
            <a:cxnSpLocks/>
          </p:cNvCxnSpPr>
          <p:nvPr/>
        </p:nvCxnSpPr>
        <p:spPr>
          <a:xfrm>
            <a:off x="9716519" y="2649356"/>
            <a:ext cx="1" cy="469702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sp>
        <p:nvSpPr>
          <p:cNvPr id="30" name="ïṡḷïḍê">
            <a:extLst>
              <a:ext uri="{FF2B5EF4-FFF2-40B4-BE49-F238E27FC236}">
                <a16:creationId xmlns:a16="http://schemas.microsoft.com/office/drawing/2014/main" id="{4A82B23A-B068-21AF-10CA-3535122B6A02}"/>
              </a:ext>
            </a:extLst>
          </p:cNvPr>
          <p:cNvSpPr/>
          <p:nvPr/>
        </p:nvSpPr>
        <p:spPr>
          <a:xfrm>
            <a:off x="8492173" y="3119054"/>
            <a:ext cx="2448692" cy="434049"/>
          </a:xfrm>
          <a:prstGeom prst="rect">
            <a:avLst/>
          </a:prstGeom>
          <a:solidFill>
            <a:srgbClr val="FC9153"/>
          </a:soli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ctr" defTabSz="914400"/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   2022</a:t>
            </a:r>
            <a:r>
              <a:rPr lang="zh-CN" altLang="en-US" b="1" kern="0" dirty="0">
                <a:solidFill>
                  <a:prstClr val="white"/>
                </a:solidFill>
                <a:latin typeface="+mn-ea"/>
                <a:cs typeface="Open Sans" charset="0"/>
              </a:rPr>
              <a:t> </a:t>
            </a:r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-</a:t>
            </a:r>
            <a:r>
              <a:rPr lang="zh-CN" altLang="en-US" b="1" kern="0" dirty="0">
                <a:solidFill>
                  <a:prstClr val="white"/>
                </a:solidFill>
                <a:latin typeface="+mn-ea"/>
                <a:cs typeface="Open Sans" charset="0"/>
              </a:rPr>
              <a:t> 至今</a:t>
            </a: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E0A62292-77D4-61C0-0693-F12E38BB8B26}"/>
              </a:ext>
            </a:extLst>
          </p:cNvPr>
          <p:cNvGrpSpPr/>
          <p:nvPr/>
        </p:nvGrpSpPr>
        <p:grpSpPr>
          <a:xfrm>
            <a:off x="2377205" y="4080820"/>
            <a:ext cx="352657" cy="303448"/>
            <a:chOff x="2377205" y="4080820"/>
            <a:chExt cx="352657" cy="303448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5928FA0-B885-D42D-6567-E18A28E9EB3D}"/>
                </a:ext>
              </a:extLst>
            </p:cNvPr>
            <p:cNvSpPr/>
            <p:nvPr/>
          </p:nvSpPr>
          <p:spPr bwMode="auto">
            <a:xfrm>
              <a:off x="2448966" y="4150531"/>
              <a:ext cx="280895" cy="233737"/>
            </a:xfrm>
            <a:custGeom>
              <a:avLst/>
              <a:gdLst>
                <a:gd name="T0" fmla="*/ 153 w 153"/>
                <a:gd name="T1" fmla="*/ 121 h 127"/>
                <a:gd name="T2" fmla="*/ 147 w 153"/>
                <a:gd name="T3" fmla="*/ 127 h 127"/>
                <a:gd name="T4" fmla="*/ 6 w 153"/>
                <a:gd name="T5" fmla="*/ 127 h 127"/>
                <a:gd name="T6" fmla="*/ 0 w 153"/>
                <a:gd name="T7" fmla="*/ 121 h 127"/>
                <a:gd name="T8" fmla="*/ 0 w 153"/>
                <a:gd name="T9" fmla="*/ 6 h 127"/>
                <a:gd name="T10" fmla="*/ 6 w 153"/>
                <a:gd name="T11" fmla="*/ 0 h 127"/>
                <a:gd name="T12" fmla="*/ 147 w 153"/>
                <a:gd name="T13" fmla="*/ 0 h 127"/>
                <a:gd name="T14" fmla="*/ 153 w 153"/>
                <a:gd name="T15" fmla="*/ 6 h 127"/>
                <a:gd name="T16" fmla="*/ 153 w 153"/>
                <a:gd name="T17" fmla="*/ 12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27">
                  <a:moveTo>
                    <a:pt x="153" y="121"/>
                  </a:moveTo>
                  <a:cubicBezTo>
                    <a:pt x="153" y="124"/>
                    <a:pt x="151" y="127"/>
                    <a:pt x="14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2" y="127"/>
                    <a:pt x="0" y="124"/>
                    <a:pt x="0" y="1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3" y="3"/>
                    <a:pt x="153" y="6"/>
                  </a:cubicBezTo>
                  <a:lnTo>
                    <a:pt x="153" y="121"/>
                  </a:lnTo>
                  <a:close/>
                </a:path>
              </a:pathLst>
            </a:cu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7713097-CCED-357F-1E32-970F9EC29DD1}"/>
                </a:ext>
              </a:extLst>
            </p:cNvPr>
            <p:cNvSpPr/>
            <p:nvPr/>
          </p:nvSpPr>
          <p:spPr bwMode="auto">
            <a:xfrm>
              <a:off x="2377205" y="4080820"/>
              <a:ext cx="282945" cy="233737"/>
            </a:xfrm>
            <a:custGeom>
              <a:avLst/>
              <a:gdLst>
                <a:gd name="T0" fmla="*/ 20 w 154"/>
                <a:gd name="T1" fmla="*/ 127 h 127"/>
                <a:gd name="T2" fmla="*/ 7 w 154"/>
                <a:gd name="T3" fmla="*/ 127 h 127"/>
                <a:gd name="T4" fmla="*/ 0 w 154"/>
                <a:gd name="T5" fmla="*/ 121 h 127"/>
                <a:gd name="T6" fmla="*/ 0 w 154"/>
                <a:gd name="T7" fmla="*/ 6 h 127"/>
                <a:gd name="T8" fmla="*/ 7 w 154"/>
                <a:gd name="T9" fmla="*/ 0 h 127"/>
                <a:gd name="T10" fmla="*/ 148 w 154"/>
                <a:gd name="T11" fmla="*/ 0 h 127"/>
                <a:gd name="T12" fmla="*/ 154 w 154"/>
                <a:gd name="T13" fmla="*/ 6 h 127"/>
                <a:gd name="T14" fmla="*/ 154 w 154"/>
                <a:gd name="T15" fmla="*/ 2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127">
                  <a:moveTo>
                    <a:pt x="20" y="127"/>
                  </a:moveTo>
                  <a:cubicBezTo>
                    <a:pt x="7" y="127"/>
                    <a:pt x="7" y="127"/>
                    <a:pt x="7" y="127"/>
                  </a:cubicBezTo>
                  <a:cubicBezTo>
                    <a:pt x="3" y="127"/>
                    <a:pt x="0" y="124"/>
                    <a:pt x="0" y="1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2"/>
                    <a:pt x="154" y="6"/>
                  </a:cubicBezTo>
                  <a:cubicBezTo>
                    <a:pt x="154" y="20"/>
                    <a:pt x="154" y="20"/>
                    <a:pt x="154" y="20"/>
                  </a:cubicBezTo>
                </a:path>
              </a:pathLst>
            </a:cu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7488FE9A-7CBF-7FAA-C7EB-E2777763B26D}"/>
                </a:ext>
              </a:extLst>
            </p:cNvPr>
            <p:cNvSpPr/>
            <p:nvPr/>
          </p:nvSpPr>
          <p:spPr bwMode="auto">
            <a:xfrm>
              <a:off x="2474596" y="4279701"/>
              <a:ext cx="255266" cy="104567"/>
            </a:xfrm>
            <a:custGeom>
              <a:avLst/>
              <a:gdLst>
                <a:gd name="T0" fmla="*/ 0 w 249"/>
                <a:gd name="T1" fmla="*/ 102 h 102"/>
                <a:gd name="T2" fmla="*/ 102 w 249"/>
                <a:gd name="T3" fmla="*/ 0 h 102"/>
                <a:gd name="T4" fmla="*/ 147 w 249"/>
                <a:gd name="T5" fmla="*/ 48 h 102"/>
                <a:gd name="T6" fmla="*/ 194 w 249"/>
                <a:gd name="T7" fmla="*/ 0 h 102"/>
                <a:gd name="T8" fmla="*/ 249 w 249"/>
                <a:gd name="T9" fmla="*/ 4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02">
                  <a:moveTo>
                    <a:pt x="0" y="102"/>
                  </a:moveTo>
                  <a:lnTo>
                    <a:pt x="102" y="0"/>
                  </a:lnTo>
                  <a:lnTo>
                    <a:pt x="147" y="48"/>
                  </a:lnTo>
                  <a:lnTo>
                    <a:pt x="194" y="0"/>
                  </a:lnTo>
                  <a:lnTo>
                    <a:pt x="249" y="48"/>
                  </a:lnTo>
                </a:path>
              </a:pathLst>
            </a:cu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Oval 8">
              <a:extLst>
                <a:ext uri="{FF2B5EF4-FFF2-40B4-BE49-F238E27FC236}">
                  <a16:creationId xmlns:a16="http://schemas.microsoft.com/office/drawing/2014/main" id="{85081F21-7C85-817A-0C80-5FD9AABBD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923" y="4205890"/>
              <a:ext cx="54334" cy="55359"/>
            </a:xfrm>
            <a:prstGeom prst="ellipse">
              <a:avLst/>
            </a:pr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A8A7449-EB2C-CB4C-B86F-94E21EABBDEF}"/>
              </a:ext>
            </a:extLst>
          </p:cNvPr>
          <p:cNvGrpSpPr/>
          <p:nvPr/>
        </p:nvGrpSpPr>
        <p:grpSpPr>
          <a:xfrm>
            <a:off x="9540191" y="4032637"/>
            <a:ext cx="352656" cy="349581"/>
            <a:chOff x="5229226" y="484188"/>
            <a:chExt cx="546100" cy="541338"/>
          </a:xfrm>
          <a:effectLst/>
        </p:grpSpPr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DE9C018D-4B22-D100-B913-190D4E8A32AF}"/>
                </a:ext>
              </a:extLst>
            </p:cNvPr>
            <p:cNvSpPr/>
            <p:nvPr/>
          </p:nvSpPr>
          <p:spPr bwMode="auto">
            <a:xfrm>
              <a:off x="5229226" y="538163"/>
              <a:ext cx="546100" cy="487363"/>
            </a:xfrm>
            <a:custGeom>
              <a:avLst/>
              <a:gdLst>
                <a:gd name="T0" fmla="*/ 157 w 192"/>
                <a:gd name="T1" fmla="*/ 0 h 171"/>
                <a:gd name="T2" fmla="*/ 188 w 192"/>
                <a:gd name="T3" fmla="*/ 0 h 171"/>
                <a:gd name="T4" fmla="*/ 192 w 192"/>
                <a:gd name="T5" fmla="*/ 4 h 171"/>
                <a:gd name="T6" fmla="*/ 192 w 192"/>
                <a:gd name="T7" fmla="*/ 168 h 171"/>
                <a:gd name="T8" fmla="*/ 188 w 192"/>
                <a:gd name="T9" fmla="*/ 171 h 171"/>
                <a:gd name="T10" fmla="*/ 3 w 192"/>
                <a:gd name="T11" fmla="*/ 171 h 171"/>
                <a:gd name="T12" fmla="*/ 0 w 192"/>
                <a:gd name="T13" fmla="*/ 168 h 171"/>
                <a:gd name="T14" fmla="*/ 0 w 192"/>
                <a:gd name="T15" fmla="*/ 4 h 171"/>
                <a:gd name="T16" fmla="*/ 3 w 192"/>
                <a:gd name="T17" fmla="*/ 0 h 171"/>
                <a:gd name="T18" fmla="*/ 34 w 192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71">
                  <a:moveTo>
                    <a:pt x="157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168"/>
                    <a:pt x="192" y="168"/>
                    <a:pt x="192" y="168"/>
                  </a:cubicBezTo>
                  <a:cubicBezTo>
                    <a:pt x="192" y="170"/>
                    <a:pt x="190" y="171"/>
                    <a:pt x="188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70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6" name="Line 21">
              <a:extLst>
                <a:ext uri="{FF2B5EF4-FFF2-40B4-BE49-F238E27FC236}">
                  <a16:creationId xmlns:a16="http://schemas.microsoft.com/office/drawing/2014/main" id="{EAC68881-C270-B90C-D053-87DD51F84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9226" y="688976"/>
              <a:ext cx="546100" cy="0"/>
            </a:xfrm>
            <a:prstGeom prst="line">
              <a:avLst/>
            </a:pr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08E52885-BC04-3A7C-6B13-F0F79D921BC8}"/>
                </a:ext>
              </a:extLst>
            </p:cNvPr>
            <p:cNvSpPr/>
            <p:nvPr/>
          </p:nvSpPr>
          <p:spPr bwMode="auto">
            <a:xfrm>
              <a:off x="5337176" y="484188"/>
              <a:ext cx="77788" cy="103188"/>
            </a:xfrm>
            <a:custGeom>
              <a:avLst/>
              <a:gdLst>
                <a:gd name="T0" fmla="*/ 27 w 27"/>
                <a:gd name="T1" fmla="*/ 33 h 36"/>
                <a:gd name="T2" fmla="*/ 24 w 27"/>
                <a:gd name="T3" fmla="*/ 36 h 36"/>
                <a:gd name="T4" fmla="*/ 3 w 27"/>
                <a:gd name="T5" fmla="*/ 36 h 36"/>
                <a:gd name="T6" fmla="*/ 0 w 27"/>
                <a:gd name="T7" fmla="*/ 33 h 36"/>
                <a:gd name="T8" fmla="*/ 0 w 27"/>
                <a:gd name="T9" fmla="*/ 3 h 36"/>
                <a:gd name="T10" fmla="*/ 3 w 27"/>
                <a:gd name="T11" fmla="*/ 0 h 36"/>
                <a:gd name="T12" fmla="*/ 24 w 27"/>
                <a:gd name="T13" fmla="*/ 0 h 36"/>
                <a:gd name="T14" fmla="*/ 27 w 27"/>
                <a:gd name="T15" fmla="*/ 3 h 36"/>
                <a:gd name="T16" fmla="*/ 27 w 27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6">
                  <a:moveTo>
                    <a:pt x="27" y="33"/>
                  </a:moveTo>
                  <a:cubicBezTo>
                    <a:pt x="27" y="35"/>
                    <a:pt x="26" y="36"/>
                    <a:pt x="2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1"/>
                    <a:pt x="27" y="3"/>
                  </a:cubicBezTo>
                  <a:lnTo>
                    <a:pt x="27" y="33"/>
                  </a:lnTo>
                  <a:close/>
                </a:path>
              </a:pathLst>
            </a:cu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E3FF5BB3-E0C6-39E1-E339-170F03AD64FF}"/>
                </a:ext>
              </a:extLst>
            </p:cNvPr>
            <p:cNvSpPr/>
            <p:nvPr/>
          </p:nvSpPr>
          <p:spPr bwMode="auto">
            <a:xfrm>
              <a:off x="5588001" y="484188"/>
              <a:ext cx="76200" cy="103188"/>
            </a:xfrm>
            <a:custGeom>
              <a:avLst/>
              <a:gdLst>
                <a:gd name="T0" fmla="*/ 27 w 27"/>
                <a:gd name="T1" fmla="*/ 33 h 36"/>
                <a:gd name="T2" fmla="*/ 24 w 27"/>
                <a:gd name="T3" fmla="*/ 36 h 36"/>
                <a:gd name="T4" fmla="*/ 3 w 27"/>
                <a:gd name="T5" fmla="*/ 36 h 36"/>
                <a:gd name="T6" fmla="*/ 0 w 27"/>
                <a:gd name="T7" fmla="*/ 33 h 36"/>
                <a:gd name="T8" fmla="*/ 0 w 27"/>
                <a:gd name="T9" fmla="*/ 3 h 36"/>
                <a:gd name="T10" fmla="*/ 3 w 27"/>
                <a:gd name="T11" fmla="*/ 0 h 36"/>
                <a:gd name="T12" fmla="*/ 24 w 27"/>
                <a:gd name="T13" fmla="*/ 0 h 36"/>
                <a:gd name="T14" fmla="*/ 27 w 27"/>
                <a:gd name="T15" fmla="*/ 3 h 36"/>
                <a:gd name="T16" fmla="*/ 27 w 27"/>
                <a:gd name="T17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6">
                  <a:moveTo>
                    <a:pt x="27" y="33"/>
                  </a:moveTo>
                  <a:cubicBezTo>
                    <a:pt x="27" y="35"/>
                    <a:pt x="26" y="36"/>
                    <a:pt x="2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1"/>
                    <a:pt x="27" y="3"/>
                  </a:cubicBezTo>
                  <a:lnTo>
                    <a:pt x="27" y="33"/>
                  </a:lnTo>
                  <a:close/>
                </a:path>
              </a:pathLst>
            </a:cu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Line 24">
              <a:extLst>
                <a:ext uri="{FF2B5EF4-FFF2-40B4-BE49-F238E27FC236}">
                  <a16:creationId xmlns:a16="http://schemas.microsoft.com/office/drawing/2014/main" id="{F49BDC6E-051F-9BA4-DC16-4214B48A5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6076" y="538163"/>
              <a:ext cx="150813" cy="0"/>
            </a:xfrm>
            <a:prstGeom prst="line">
              <a:avLst/>
            </a:pr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AA1E61DA-B60B-B8A2-E5C1-590457389F60}"/>
              </a:ext>
            </a:extLst>
          </p:cNvPr>
          <p:cNvSpPr txBox="1"/>
          <p:nvPr/>
        </p:nvSpPr>
        <p:spPr>
          <a:xfrm>
            <a:off x="1466413" y="5030844"/>
            <a:ext cx="2174240" cy="58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2013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-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2017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东南大学 学士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Arial" panose="020B0604020202090204" pitchFamily="34" charset="0"/>
            </a:endParaRPr>
          </a:p>
          <a:p>
            <a:pPr marL="0" indent="0" algn="ctr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2017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–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2020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东南大学 硕士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Arial" panose="020B0604020202090204" pitchFamily="34" charset="0"/>
            </a:endParaRPr>
          </a:p>
        </p:txBody>
      </p:sp>
      <p:sp>
        <p:nvSpPr>
          <p:cNvPr id="57" name="Text Placeholder 33">
            <a:extLst>
              <a:ext uri="{FF2B5EF4-FFF2-40B4-BE49-F238E27FC236}">
                <a16:creationId xmlns:a16="http://schemas.microsoft.com/office/drawing/2014/main" id="{557AE303-BEAE-7F94-3A1D-7AE9A46BF18B}"/>
              </a:ext>
            </a:extLst>
          </p:cNvPr>
          <p:cNvSpPr txBox="1"/>
          <p:nvPr/>
        </p:nvSpPr>
        <p:spPr>
          <a:xfrm>
            <a:off x="1701188" y="4636103"/>
            <a:ext cx="1704690" cy="215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毕业</a:t>
            </a:r>
          </a:p>
        </p:txBody>
      </p:sp>
      <p:sp>
        <p:nvSpPr>
          <p:cNvPr id="62" name="Text Placeholder 32">
            <a:extLst>
              <a:ext uri="{FF2B5EF4-FFF2-40B4-BE49-F238E27FC236}">
                <a16:creationId xmlns:a16="http://schemas.microsoft.com/office/drawing/2014/main" id="{8391E98F-DC47-5690-6B4F-10AB422DE528}"/>
              </a:ext>
            </a:extLst>
          </p:cNvPr>
          <p:cNvSpPr txBox="1"/>
          <p:nvPr/>
        </p:nvSpPr>
        <p:spPr>
          <a:xfrm>
            <a:off x="8646862" y="5030844"/>
            <a:ext cx="2139315" cy="731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en-AU" sz="1100" dirty="0" err="1">
                <a:latin typeface="+mn-ea"/>
                <a:sym typeface="Arial" panose="020B0604020202090204" pitchFamily="34" charset="0"/>
              </a:rPr>
              <a:t>主要负责</a:t>
            </a:r>
            <a:r>
              <a:rPr lang="zh-CN" altLang="en-US" sz="1100" dirty="0">
                <a:latin typeface="+mn-ea"/>
                <a:sym typeface="Arial" panose="020B0604020202090204" pitchFamily="34" charset="0"/>
              </a:rPr>
              <a:t> </a:t>
            </a:r>
            <a:r>
              <a:rPr lang="en-US" altLang="zh-CN" sz="1100" dirty="0">
                <a:latin typeface="+mn-ea"/>
                <a:sym typeface="Arial" panose="020B0604020202090204" pitchFamily="34" charset="0"/>
              </a:rPr>
              <a:t>OFS</a:t>
            </a:r>
            <a:r>
              <a:rPr lang="zh-CN" altLang="en-US" sz="1100" dirty="0">
                <a:latin typeface="+mn-ea"/>
                <a:sym typeface="Arial" panose="020B0604020202090204" pitchFamily="34" charset="0"/>
              </a:rPr>
              <a:t> 数据湖存储的设计和研发，</a:t>
            </a:r>
            <a:r>
              <a:rPr lang="en-US" altLang="zh-CN" sz="1100" dirty="0">
                <a:latin typeface="+mn-ea"/>
                <a:sym typeface="Arial" panose="020B0604020202090204" pitchFamily="34" charset="0"/>
              </a:rPr>
              <a:t>OFS</a:t>
            </a:r>
            <a:r>
              <a:rPr lang="zh-CN" altLang="en-US" sz="1100" dirty="0">
                <a:latin typeface="+mn-ea"/>
                <a:sym typeface="Arial" panose="020B0604020202090204" pitchFamily="34" charset="0"/>
              </a:rPr>
              <a:t> 管控的设计和落地演进。</a:t>
            </a:r>
            <a:endParaRPr lang="en-US" altLang="en-AU" sz="1100" dirty="0">
              <a:latin typeface="+mn-ea"/>
              <a:sym typeface="Arial" panose="020B0604020202090204" pitchFamily="34" charset="0"/>
            </a:endParaRPr>
          </a:p>
        </p:txBody>
      </p:sp>
      <p:sp>
        <p:nvSpPr>
          <p:cNvPr id="63" name="Text Placeholder 33">
            <a:extLst>
              <a:ext uri="{FF2B5EF4-FFF2-40B4-BE49-F238E27FC236}">
                <a16:creationId xmlns:a16="http://schemas.microsoft.com/office/drawing/2014/main" id="{05532091-303D-5B06-E011-7FA62E9D880C}"/>
              </a:ext>
            </a:extLst>
          </p:cNvPr>
          <p:cNvSpPr txBox="1"/>
          <p:nvPr/>
        </p:nvSpPr>
        <p:spPr>
          <a:xfrm>
            <a:off x="8419532" y="4636103"/>
            <a:ext cx="25939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srgbClr val="FF9300"/>
                </a:solidFill>
                <a:latin typeface="+mn-ea"/>
              </a:rPr>
              <a:t>高级软件研发工程师</a:t>
            </a:r>
            <a:r>
              <a:rPr lang="zh-CN" altLang="en-US" sz="1400" b="1" dirty="0">
                <a:solidFill>
                  <a:srgbClr val="FF9300"/>
                </a:solidFill>
                <a:latin typeface="+mn-ea"/>
                <a:sym typeface="Arial" panose="020B0604020202090204" pitchFamily="34" charset="0"/>
              </a:rPr>
              <a:t>（</a:t>
            </a:r>
            <a:r>
              <a:rPr lang="en-US" altLang="zh-CN" sz="1400" b="1" dirty="0">
                <a:solidFill>
                  <a:srgbClr val="FF9300"/>
                </a:solidFill>
                <a:latin typeface="+mn-ea"/>
                <a:sym typeface="Arial" panose="020B0604020202090204" pitchFamily="34" charset="0"/>
              </a:rPr>
              <a:t>D6</a:t>
            </a:r>
            <a:r>
              <a:rPr lang="zh-CN" altLang="en-US" sz="1400" b="1" dirty="0">
                <a:solidFill>
                  <a:srgbClr val="FF9300"/>
                </a:solidFill>
                <a:latin typeface="+mn-ea"/>
                <a:sym typeface="Arial" panose="020B0604020202090204" pitchFamily="34" charset="0"/>
              </a:rPr>
              <a:t>）</a:t>
            </a:r>
            <a:endParaRPr lang="zh-CN" altLang="en-AU" sz="1400" b="1" dirty="0">
              <a:solidFill>
                <a:srgbClr val="FF9300"/>
              </a:solidFill>
              <a:latin typeface="+mn-ea"/>
              <a:sym typeface="Arial" panose="020B0604020202090204" pitchFamily="34" charset="0"/>
            </a:endParaRPr>
          </a:p>
        </p:txBody>
      </p:sp>
      <p:cxnSp>
        <p:nvCxnSpPr>
          <p:cNvPr id="64" name="直接连接符 112">
            <a:extLst>
              <a:ext uri="{FF2B5EF4-FFF2-40B4-BE49-F238E27FC236}">
                <a16:creationId xmlns:a16="http://schemas.microsoft.com/office/drawing/2014/main" id="{FE4C140F-0DE8-5113-DDF2-1C92BC67258C}"/>
              </a:ext>
            </a:extLst>
          </p:cNvPr>
          <p:cNvCxnSpPr/>
          <p:nvPr/>
        </p:nvCxnSpPr>
        <p:spPr>
          <a:xfrm>
            <a:off x="4324766" y="4606751"/>
            <a:ext cx="0" cy="1162038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cxnSp>
        <p:nvCxnSpPr>
          <p:cNvPr id="66" name="直接连接符 114">
            <a:extLst>
              <a:ext uri="{FF2B5EF4-FFF2-40B4-BE49-F238E27FC236}">
                <a16:creationId xmlns:a16="http://schemas.microsoft.com/office/drawing/2014/main" id="{2084FBA3-1BC7-52EF-43CE-AEACE7C883B0}"/>
              </a:ext>
            </a:extLst>
          </p:cNvPr>
          <p:cNvCxnSpPr/>
          <p:nvPr/>
        </p:nvCxnSpPr>
        <p:spPr>
          <a:xfrm>
            <a:off x="7906259" y="4606751"/>
            <a:ext cx="0" cy="1162038"/>
          </a:xfrm>
          <a:prstGeom prst="line">
            <a:avLst/>
          </a:prstGeom>
          <a:noFill/>
          <a:ln w="3175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912D5800-5314-CA85-3D18-23060DB741AA}"/>
              </a:ext>
            </a:extLst>
          </p:cNvPr>
          <p:cNvGrpSpPr/>
          <p:nvPr/>
        </p:nvGrpSpPr>
        <p:grpSpPr>
          <a:xfrm>
            <a:off x="2176978" y="1776105"/>
            <a:ext cx="753111" cy="688450"/>
            <a:chOff x="1783338" y="2067113"/>
            <a:chExt cx="753111" cy="688450"/>
          </a:xfrm>
        </p:grpSpPr>
        <p:sp>
          <p:nvSpPr>
            <p:cNvPr id="6" name="îṥlîḓê">
              <a:extLst>
                <a:ext uri="{FF2B5EF4-FFF2-40B4-BE49-F238E27FC236}">
                  <a16:creationId xmlns:a16="http://schemas.microsoft.com/office/drawing/2014/main" id="{A105188D-156A-0D74-1F68-F21C7EC9EA0C}"/>
                </a:ext>
              </a:extLst>
            </p:cNvPr>
            <p:cNvSpPr/>
            <p:nvPr/>
          </p:nvSpPr>
          <p:spPr>
            <a:xfrm rot="2700000" flipV="1">
              <a:off x="1815668" y="2067112"/>
              <a:ext cx="688450" cy="688452"/>
            </a:xfrm>
            <a:prstGeom prst="teardrop">
              <a:avLst>
                <a:gd name="adj" fmla="val 103995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889399A-C8CA-7ADC-64DA-A3A50E1FE1C5}"/>
                </a:ext>
              </a:extLst>
            </p:cNvPr>
            <p:cNvSpPr txBox="1"/>
            <p:nvPr/>
          </p:nvSpPr>
          <p:spPr>
            <a:xfrm>
              <a:off x="1783338" y="2131114"/>
              <a:ext cx="753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Kartika" panose="02020503030404060203" pitchFamily="18" charset="0"/>
                </a:rPr>
                <a:t>东南大学</a:t>
              </a:r>
            </a:p>
          </p:txBody>
        </p:sp>
      </p:grpSp>
      <p:cxnSp>
        <p:nvCxnSpPr>
          <p:cNvPr id="10" name="直接连接符 72">
            <a:extLst>
              <a:ext uri="{FF2B5EF4-FFF2-40B4-BE49-F238E27FC236}">
                <a16:creationId xmlns:a16="http://schemas.microsoft.com/office/drawing/2014/main" id="{7E475F49-E665-D697-3A9B-D188C18B3159}"/>
              </a:ext>
            </a:extLst>
          </p:cNvPr>
          <p:cNvCxnSpPr>
            <a:cxnSpLocks/>
          </p:cNvCxnSpPr>
          <p:nvPr/>
        </p:nvCxnSpPr>
        <p:spPr>
          <a:xfrm>
            <a:off x="6096000" y="2649356"/>
            <a:ext cx="0" cy="469698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2" name="íşliďé">
            <a:extLst>
              <a:ext uri="{FF2B5EF4-FFF2-40B4-BE49-F238E27FC236}">
                <a16:creationId xmlns:a16="http://schemas.microsoft.com/office/drawing/2014/main" id="{9DD9039B-667D-3FF4-15F6-9A0887DC9EB0}"/>
              </a:ext>
            </a:extLst>
          </p:cNvPr>
          <p:cNvSpPr/>
          <p:nvPr/>
        </p:nvSpPr>
        <p:spPr>
          <a:xfrm>
            <a:off x="4871654" y="3119054"/>
            <a:ext cx="2448692" cy="434049"/>
          </a:xfrm>
          <a:prstGeom prst="rect">
            <a:avLst/>
          </a:prstGeom>
          <a:solidFill>
            <a:srgbClr val="FC9153"/>
          </a:soli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ctr" defTabSz="914400"/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    2020</a:t>
            </a:r>
            <a:r>
              <a:rPr lang="zh-CN" altLang="en-US" b="1" kern="0" dirty="0">
                <a:solidFill>
                  <a:prstClr val="white"/>
                </a:solidFill>
                <a:latin typeface="+mn-ea"/>
                <a:cs typeface="Open Sans" charset="0"/>
              </a:rPr>
              <a:t> </a:t>
            </a:r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-</a:t>
            </a:r>
            <a:r>
              <a:rPr lang="zh-CN" altLang="en-US" b="1" kern="0" dirty="0">
                <a:solidFill>
                  <a:prstClr val="white"/>
                </a:solidFill>
                <a:latin typeface="+mn-ea"/>
                <a:cs typeface="Open Sans" charset="0"/>
              </a:rPr>
              <a:t> </a:t>
            </a:r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2022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068B2D7-54B6-E36A-D84E-0A1E644E7A7D}"/>
              </a:ext>
            </a:extLst>
          </p:cNvPr>
          <p:cNvGrpSpPr/>
          <p:nvPr/>
        </p:nvGrpSpPr>
        <p:grpSpPr>
          <a:xfrm>
            <a:off x="5919672" y="4030586"/>
            <a:ext cx="352656" cy="353682"/>
            <a:chOff x="2862264" y="1550988"/>
            <a:chExt cx="546100" cy="547688"/>
          </a:xfrm>
          <a:effectLst/>
        </p:grpSpPr>
        <p:sp>
          <p:nvSpPr>
            <p:cNvPr id="37" name="Oval 76">
              <a:extLst>
                <a:ext uri="{FF2B5EF4-FFF2-40B4-BE49-F238E27FC236}">
                  <a16:creationId xmlns:a16="http://schemas.microsoft.com/office/drawing/2014/main" id="{D472482C-7AC1-24DB-EE65-7CC9E7FE0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264" y="1550988"/>
              <a:ext cx="546100" cy="547688"/>
            </a:xfrm>
            <a:prstGeom prst="ellipse">
              <a:avLst/>
            </a:pr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8" name="Line 77">
              <a:extLst>
                <a:ext uri="{FF2B5EF4-FFF2-40B4-BE49-F238E27FC236}">
                  <a16:creationId xmlns:a16="http://schemas.microsoft.com/office/drawing/2014/main" id="{3E0E25D4-E420-D41F-D0D7-9BB79FA8B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5314" y="1700213"/>
              <a:ext cx="0" cy="244475"/>
            </a:xfrm>
            <a:prstGeom prst="line">
              <a:avLst/>
            </a:pr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9" name="Line 78">
              <a:extLst>
                <a:ext uri="{FF2B5EF4-FFF2-40B4-BE49-F238E27FC236}">
                  <a16:creationId xmlns:a16="http://schemas.microsoft.com/office/drawing/2014/main" id="{D95D5BC5-089D-5582-49DB-8EBBD3732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8314" y="1822451"/>
              <a:ext cx="255588" cy="0"/>
            </a:xfrm>
            <a:prstGeom prst="line">
              <a:avLst/>
            </a:prstGeom>
            <a:noFill/>
            <a:ln w="23813" cap="flat">
              <a:solidFill>
                <a:srgbClr val="2091D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D46A589D-6560-120C-CE02-311A45E95AA8}"/>
              </a:ext>
            </a:extLst>
          </p:cNvPr>
          <p:cNvSpPr txBox="1"/>
          <p:nvPr/>
        </p:nvSpPr>
        <p:spPr>
          <a:xfrm>
            <a:off x="5073650" y="5030844"/>
            <a:ext cx="2044700" cy="985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主要负责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OFS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数据湖存储的设计和研发，弹性云侧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CSI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的调研和接入落地，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GIFT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90204" pitchFamily="34" charset="0"/>
              </a:rPr>
              <a:t> 对象存储的功能演进等。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Arial" panose="020B0604020202090204" pitchFamily="34" charset="0"/>
            </a:endParaRPr>
          </a:p>
        </p:txBody>
      </p: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9015DA84-A811-A8A0-C06F-E3CCC9446F2A}"/>
              </a:ext>
            </a:extLst>
          </p:cNvPr>
          <p:cNvSpPr txBox="1"/>
          <p:nvPr/>
        </p:nvSpPr>
        <p:spPr>
          <a:xfrm>
            <a:off x="4996693" y="4636103"/>
            <a:ext cx="219861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软件研发工程师（</a:t>
            </a:r>
            <a:r>
              <a:rPr lang="en-US" altLang="zh-CN" sz="1400" b="1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D5</a:t>
            </a:r>
            <a:r>
              <a:rPr lang="zh-CN" altLang="en-US" sz="1400" b="1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）</a:t>
            </a:r>
          </a:p>
        </p:txBody>
      </p: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32F63BB-69EC-9F22-0911-5C489DF38788}"/>
              </a:ext>
            </a:extLst>
          </p:cNvPr>
          <p:cNvGrpSpPr/>
          <p:nvPr/>
        </p:nvGrpSpPr>
        <p:grpSpPr>
          <a:xfrm>
            <a:off x="5698808" y="1776107"/>
            <a:ext cx="794385" cy="688450"/>
            <a:chOff x="6505427" y="1776107"/>
            <a:chExt cx="794385" cy="688450"/>
          </a:xfrm>
        </p:grpSpPr>
        <p:sp>
          <p:nvSpPr>
            <p:cNvPr id="11" name="i$ļiḍe">
              <a:extLst>
                <a:ext uri="{FF2B5EF4-FFF2-40B4-BE49-F238E27FC236}">
                  <a16:creationId xmlns:a16="http://schemas.microsoft.com/office/drawing/2014/main" id="{156EA46C-0EB3-3BF9-A750-B437E85B357F}"/>
                </a:ext>
              </a:extLst>
            </p:cNvPr>
            <p:cNvSpPr/>
            <p:nvPr/>
          </p:nvSpPr>
          <p:spPr>
            <a:xfrm rot="2700000" flipV="1">
              <a:off x="6558394" y="1776106"/>
              <a:ext cx="688450" cy="688451"/>
            </a:xfrm>
            <a:prstGeom prst="teardrop">
              <a:avLst>
                <a:gd name="adj" fmla="val 103995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62BC6A1-7957-78DB-02B3-4107A064E1A9}"/>
                </a:ext>
              </a:extLst>
            </p:cNvPr>
            <p:cNvSpPr txBox="1"/>
            <p:nvPr/>
          </p:nvSpPr>
          <p:spPr>
            <a:xfrm>
              <a:off x="6505427" y="1804407"/>
              <a:ext cx="7943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Kartika" panose="02020503030404060203" pitchFamily="18" charset="0"/>
                </a:rPr>
                <a:t>滴滴</a:t>
              </a: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Kartika" panose="02020503030404060203" pitchFamily="18" charset="0"/>
                </a:rPr>
                <a:t>架构部</a:t>
              </a: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146CD3C2-7FA4-29BF-E813-1D99243321F7}"/>
              </a:ext>
            </a:extLst>
          </p:cNvPr>
          <p:cNvSpPr txBox="1"/>
          <p:nvPr/>
        </p:nvSpPr>
        <p:spPr>
          <a:xfrm>
            <a:off x="9472049" y="1316092"/>
            <a:ext cx="5905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</a:rPr>
              <a:t>滴滴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Kartika" panose="02020503030404060203" pitchFamily="18" charset="0"/>
              </a:rPr>
              <a:t>存储</a:t>
            </a:r>
          </a:p>
        </p:txBody>
      </p:sp>
      <p:sp>
        <p:nvSpPr>
          <p:cNvPr id="72" name="íşliďé">
            <a:extLst>
              <a:ext uri="{FF2B5EF4-FFF2-40B4-BE49-F238E27FC236}">
                <a16:creationId xmlns:a16="http://schemas.microsoft.com/office/drawing/2014/main" id="{2E33932C-E9A0-3071-C381-109F6553E366}"/>
              </a:ext>
            </a:extLst>
          </p:cNvPr>
          <p:cNvSpPr/>
          <p:nvPr/>
        </p:nvSpPr>
        <p:spPr>
          <a:xfrm>
            <a:off x="1329189" y="3119054"/>
            <a:ext cx="2448688" cy="434049"/>
          </a:xfrm>
          <a:prstGeom prst="rect">
            <a:avLst/>
          </a:prstGeom>
          <a:solidFill>
            <a:srgbClr val="FC9153"/>
          </a:soli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lvl="0" algn="ctr" defTabSz="914400"/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  2013 -</a:t>
            </a:r>
            <a:r>
              <a:rPr lang="zh-CN" altLang="en-US" b="1" kern="0" dirty="0">
                <a:solidFill>
                  <a:prstClr val="white"/>
                </a:solidFill>
                <a:latin typeface="+mn-ea"/>
                <a:cs typeface="Open Sans" charset="0"/>
              </a:rPr>
              <a:t> </a:t>
            </a:r>
            <a:r>
              <a:rPr lang="en-US" altLang="zh-CN" b="1" kern="0" dirty="0">
                <a:solidFill>
                  <a:prstClr val="white"/>
                </a:solidFill>
                <a:latin typeface="+mn-ea"/>
                <a:cs typeface="Open Sans" charset="0"/>
              </a:rPr>
              <a:t>2020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9980DCA-8A77-626A-3966-747B115BDC66}"/>
              </a:ext>
            </a:extLst>
          </p:cNvPr>
          <p:cNvGrpSpPr/>
          <p:nvPr/>
        </p:nvGrpSpPr>
        <p:grpSpPr>
          <a:xfrm>
            <a:off x="9319327" y="1776106"/>
            <a:ext cx="794385" cy="688450"/>
            <a:chOff x="6505427" y="1776107"/>
            <a:chExt cx="794385" cy="688450"/>
          </a:xfrm>
        </p:grpSpPr>
        <p:sp>
          <p:nvSpPr>
            <p:cNvPr id="154" name="i$ļiḍe">
              <a:extLst>
                <a:ext uri="{FF2B5EF4-FFF2-40B4-BE49-F238E27FC236}">
                  <a16:creationId xmlns:a16="http://schemas.microsoft.com/office/drawing/2014/main" id="{755E773C-52D8-3070-0627-E3BBAB9296E0}"/>
                </a:ext>
              </a:extLst>
            </p:cNvPr>
            <p:cNvSpPr/>
            <p:nvPr/>
          </p:nvSpPr>
          <p:spPr>
            <a:xfrm rot="2700000" flipV="1">
              <a:off x="6558394" y="1776106"/>
              <a:ext cx="688450" cy="688451"/>
            </a:xfrm>
            <a:prstGeom prst="teardrop">
              <a:avLst>
                <a:gd name="adj" fmla="val 103995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charset="0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F66BBF78-3FF0-4EC0-67DF-DB2316735C7B}"/>
                </a:ext>
              </a:extLst>
            </p:cNvPr>
            <p:cNvSpPr txBox="1"/>
            <p:nvPr/>
          </p:nvSpPr>
          <p:spPr>
            <a:xfrm>
              <a:off x="6505427" y="1804407"/>
              <a:ext cx="7943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Kartika" panose="02020503030404060203" pitchFamily="18" charset="0"/>
                </a:rPr>
                <a:t>滴滴</a:t>
              </a:r>
            </a:p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Kartika" panose="02020503030404060203" pitchFamily="18" charset="0"/>
                </a:rPr>
                <a:t>架构部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817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>
            <a:extLst>
              <a:ext uri="{FF2B5EF4-FFF2-40B4-BE49-F238E27FC236}">
                <a16:creationId xmlns:a16="http://schemas.microsoft.com/office/drawing/2014/main" id="{8902D584-6D05-997C-06BF-F7D4D11F3327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平台化成果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58164D-F316-EBCF-C515-A6493E9A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86" y="1120128"/>
            <a:ext cx="8263557" cy="55235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82DA415-E742-B7C9-9334-F84A8C38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11" y="1120128"/>
            <a:ext cx="8926703" cy="5523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8E5A9A-11E2-9B7A-712E-3B5AABBD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81" y="1736233"/>
            <a:ext cx="11669038" cy="42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">
            <a:extLst>
              <a:ext uri="{FF2B5EF4-FFF2-40B4-BE49-F238E27FC236}">
                <a16:creationId xmlns:a16="http://schemas.microsoft.com/office/drawing/2014/main" id="{67CA3656-F4CD-9747-9188-32E6E5FF3370}"/>
              </a:ext>
            </a:extLst>
          </p:cNvPr>
          <p:cNvSpPr/>
          <p:nvPr/>
        </p:nvSpPr>
        <p:spPr bwMode="auto">
          <a:xfrm>
            <a:off x="5125454" y="2228391"/>
            <a:ext cx="1859012" cy="2595780"/>
          </a:xfrm>
          <a:custGeom>
            <a:avLst/>
            <a:gdLst>
              <a:gd name="T0" fmla="*/ 1298 w 2286"/>
              <a:gd name="T1" fmla="*/ 2718 h 3192"/>
              <a:gd name="T2" fmla="*/ 1639 w 2286"/>
              <a:gd name="T3" fmla="*/ 3192 h 3192"/>
              <a:gd name="T4" fmla="*/ 1987 w 2286"/>
              <a:gd name="T5" fmla="*/ 2456 h 3192"/>
              <a:gd name="T6" fmla="*/ 2286 w 2286"/>
              <a:gd name="T7" fmla="*/ 1595 h 3192"/>
              <a:gd name="T8" fmla="*/ 0 w 2286"/>
              <a:gd name="T9" fmla="*/ 641 h 3192"/>
              <a:gd name="T10" fmla="*/ 720 w 2286"/>
              <a:gd name="T11" fmla="*/ 0 h 3192"/>
              <a:gd name="T12" fmla="*/ 2066 w 2286"/>
              <a:gd name="T13" fmla="*/ 736 h 3192"/>
              <a:gd name="T14" fmla="*/ 104 w 2286"/>
              <a:gd name="T15" fmla="*/ 1909 h 3192"/>
              <a:gd name="T16" fmla="*/ 1566 w 2286"/>
              <a:gd name="T17" fmla="*/ 1921 h 3192"/>
              <a:gd name="T18" fmla="*/ 1987 w 2286"/>
              <a:gd name="T19" fmla="*/ 2456 h 3192"/>
              <a:gd name="T20" fmla="*/ 590 w 2286"/>
              <a:gd name="T21" fmla="*/ 3116 h 3192"/>
              <a:gd name="T22" fmla="*/ 334 w 2286"/>
              <a:gd name="T23" fmla="*/ 2688 h 3192"/>
              <a:gd name="T24" fmla="*/ 253 w 2286"/>
              <a:gd name="T25" fmla="*/ 2316 h 3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86" h="3192">
                <a:moveTo>
                  <a:pt x="1298" y="2718"/>
                </a:moveTo>
                <a:lnTo>
                  <a:pt x="1639" y="3192"/>
                </a:lnTo>
                <a:lnTo>
                  <a:pt x="1987" y="2456"/>
                </a:lnTo>
                <a:lnTo>
                  <a:pt x="2286" y="1595"/>
                </a:lnTo>
                <a:lnTo>
                  <a:pt x="0" y="641"/>
                </a:lnTo>
                <a:lnTo>
                  <a:pt x="720" y="0"/>
                </a:lnTo>
                <a:lnTo>
                  <a:pt x="2066" y="736"/>
                </a:lnTo>
                <a:lnTo>
                  <a:pt x="104" y="1909"/>
                </a:lnTo>
                <a:lnTo>
                  <a:pt x="1566" y="1921"/>
                </a:lnTo>
                <a:lnTo>
                  <a:pt x="1987" y="2456"/>
                </a:lnTo>
                <a:lnTo>
                  <a:pt x="590" y="3116"/>
                </a:lnTo>
                <a:lnTo>
                  <a:pt x="334" y="2688"/>
                </a:lnTo>
                <a:lnTo>
                  <a:pt x="253" y="2316"/>
                </a:lnTo>
              </a:path>
            </a:pathLst>
          </a:cu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34D51C0C-E74F-D04B-8629-FEE9D63F1785}"/>
              </a:ext>
            </a:extLst>
          </p:cNvPr>
          <p:cNvSpPr/>
          <p:nvPr/>
        </p:nvSpPr>
        <p:spPr bwMode="auto">
          <a:xfrm>
            <a:off x="6013487" y="2276373"/>
            <a:ext cx="970980" cy="1249097"/>
          </a:xfrm>
          <a:custGeom>
            <a:avLst/>
            <a:gdLst>
              <a:gd name="T0" fmla="*/ 362 w 1194"/>
              <a:gd name="T1" fmla="*/ 343 h 1536"/>
              <a:gd name="T2" fmla="*/ 597 w 1194"/>
              <a:gd name="T3" fmla="*/ 0 h 1536"/>
              <a:gd name="T4" fmla="*/ 974 w 1194"/>
              <a:gd name="T5" fmla="*/ 677 h 1536"/>
              <a:gd name="T6" fmla="*/ 1151 w 1194"/>
              <a:gd name="T7" fmla="*/ 587 h 1536"/>
              <a:gd name="T8" fmla="*/ 1194 w 1194"/>
              <a:gd name="T9" fmla="*/ 1536 h 1536"/>
              <a:gd name="T10" fmla="*/ 974 w 1194"/>
              <a:gd name="T11" fmla="*/ 677 h 1536"/>
              <a:gd name="T12" fmla="*/ 0 w 1194"/>
              <a:gd name="T13" fmla="*/ 433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4" h="1536">
                <a:moveTo>
                  <a:pt x="362" y="343"/>
                </a:moveTo>
                <a:lnTo>
                  <a:pt x="597" y="0"/>
                </a:lnTo>
                <a:lnTo>
                  <a:pt x="974" y="677"/>
                </a:lnTo>
                <a:lnTo>
                  <a:pt x="1151" y="587"/>
                </a:lnTo>
                <a:lnTo>
                  <a:pt x="1194" y="1536"/>
                </a:lnTo>
                <a:lnTo>
                  <a:pt x="974" y="677"/>
                </a:lnTo>
                <a:lnTo>
                  <a:pt x="0" y="433"/>
                </a:lnTo>
              </a:path>
            </a:pathLst>
          </a:cu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7753B62E-1416-EA4A-8644-DF5894F9E853}"/>
              </a:ext>
            </a:extLst>
          </p:cNvPr>
          <p:cNvSpPr/>
          <p:nvPr/>
        </p:nvSpPr>
        <p:spPr bwMode="auto">
          <a:xfrm>
            <a:off x="5080727" y="2507325"/>
            <a:ext cx="1128744" cy="1931384"/>
          </a:xfrm>
          <a:custGeom>
            <a:avLst/>
            <a:gdLst>
              <a:gd name="T0" fmla="*/ 1128 w 1388"/>
              <a:gd name="T1" fmla="*/ 755 h 2375"/>
              <a:gd name="T2" fmla="*/ 1147 w 1388"/>
              <a:gd name="T3" fmla="*/ 149 h 2375"/>
              <a:gd name="T4" fmla="*/ 389 w 1388"/>
              <a:gd name="T5" fmla="*/ 0 h 2375"/>
              <a:gd name="T6" fmla="*/ 694 w 1388"/>
              <a:gd name="T7" fmla="*/ 570 h 2375"/>
              <a:gd name="T8" fmla="*/ 0 w 1388"/>
              <a:gd name="T9" fmla="*/ 937 h 2375"/>
              <a:gd name="T10" fmla="*/ 159 w 1388"/>
              <a:gd name="T11" fmla="*/ 1566 h 2375"/>
              <a:gd name="T12" fmla="*/ 308 w 1388"/>
              <a:gd name="T13" fmla="*/ 1973 h 2375"/>
              <a:gd name="T14" fmla="*/ 974 w 1388"/>
              <a:gd name="T15" fmla="*/ 1573 h 2375"/>
              <a:gd name="T16" fmla="*/ 389 w 1388"/>
              <a:gd name="T17" fmla="*/ 2345 h 2375"/>
              <a:gd name="T18" fmla="*/ 1388 w 1388"/>
              <a:gd name="T19" fmla="*/ 2375 h 2375"/>
              <a:gd name="T20" fmla="*/ 1059 w 1388"/>
              <a:gd name="T21" fmla="*/ 1027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88" h="2375">
                <a:moveTo>
                  <a:pt x="1128" y="755"/>
                </a:moveTo>
                <a:lnTo>
                  <a:pt x="1147" y="149"/>
                </a:lnTo>
                <a:lnTo>
                  <a:pt x="389" y="0"/>
                </a:lnTo>
                <a:lnTo>
                  <a:pt x="694" y="570"/>
                </a:lnTo>
                <a:lnTo>
                  <a:pt x="0" y="937"/>
                </a:lnTo>
                <a:lnTo>
                  <a:pt x="159" y="1566"/>
                </a:lnTo>
                <a:lnTo>
                  <a:pt x="308" y="1973"/>
                </a:lnTo>
                <a:lnTo>
                  <a:pt x="974" y="1573"/>
                </a:lnTo>
                <a:lnTo>
                  <a:pt x="389" y="2345"/>
                </a:lnTo>
                <a:lnTo>
                  <a:pt x="1388" y="2375"/>
                </a:lnTo>
                <a:lnTo>
                  <a:pt x="1059" y="1027"/>
                </a:lnTo>
              </a:path>
            </a:pathLst>
          </a:cu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20">
            <a:extLst>
              <a:ext uri="{FF2B5EF4-FFF2-40B4-BE49-F238E27FC236}">
                <a16:creationId xmlns:a16="http://schemas.microsoft.com/office/drawing/2014/main" id="{150D26D1-8D72-8646-B823-67FE08AE91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0730" y="2749663"/>
            <a:ext cx="44727" cy="519644"/>
          </a:xfrm>
          <a:prstGeom prst="line">
            <a:avLst/>
          </a:prstGeom>
          <a:noFill/>
          <a:ln w="30163" cap="flat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DD0B2476-88D7-EB47-AABE-7B551ED6289E}"/>
              </a:ext>
            </a:extLst>
          </p:cNvPr>
          <p:cNvSpPr/>
          <p:nvPr/>
        </p:nvSpPr>
        <p:spPr bwMode="auto">
          <a:xfrm>
            <a:off x="5710971" y="2157643"/>
            <a:ext cx="1238528" cy="596087"/>
          </a:xfrm>
          <a:custGeom>
            <a:avLst/>
            <a:gdLst>
              <a:gd name="T0" fmla="*/ 1523 w 1523"/>
              <a:gd name="T1" fmla="*/ 733 h 733"/>
              <a:gd name="T2" fmla="*/ 969 w 1523"/>
              <a:gd name="T3" fmla="*/ 146 h 733"/>
              <a:gd name="T4" fmla="*/ 474 w 1523"/>
              <a:gd name="T5" fmla="*/ 0 h 733"/>
              <a:gd name="T6" fmla="*/ 0 w 1523"/>
              <a:gd name="T7" fmla="*/ 87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3" h="733">
                <a:moveTo>
                  <a:pt x="1523" y="733"/>
                </a:moveTo>
                <a:lnTo>
                  <a:pt x="969" y="146"/>
                </a:lnTo>
                <a:lnTo>
                  <a:pt x="474" y="0"/>
                </a:lnTo>
                <a:lnTo>
                  <a:pt x="0" y="87"/>
                </a:lnTo>
              </a:path>
            </a:pathLst>
          </a:cu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13E86D9E-FF73-F640-B432-B4CF5DA2B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8658" y="2970856"/>
            <a:ext cx="76442" cy="596900"/>
          </a:xfrm>
          <a:prstGeom prst="line">
            <a:avLst/>
          </a:pr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0D1F34AF-FD69-7744-9532-637B3BBA6888}"/>
              </a:ext>
            </a:extLst>
          </p:cNvPr>
          <p:cNvSpPr/>
          <p:nvPr/>
        </p:nvSpPr>
        <p:spPr bwMode="auto">
          <a:xfrm>
            <a:off x="6175320" y="3204249"/>
            <a:ext cx="714817" cy="586328"/>
          </a:xfrm>
          <a:custGeom>
            <a:avLst/>
            <a:gdLst>
              <a:gd name="T0" fmla="*/ 879 w 879"/>
              <a:gd name="T1" fmla="*/ 404 h 721"/>
              <a:gd name="T2" fmla="*/ 275 w 879"/>
              <a:gd name="T3" fmla="*/ 721 h 721"/>
              <a:gd name="T4" fmla="*/ 0 w 879"/>
              <a:gd name="T5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9" h="721">
                <a:moveTo>
                  <a:pt x="879" y="404"/>
                </a:moveTo>
                <a:lnTo>
                  <a:pt x="275" y="721"/>
                </a:lnTo>
                <a:lnTo>
                  <a:pt x="0" y="0"/>
                </a:lnTo>
              </a:path>
            </a:pathLst>
          </a:cu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4" name="Line 24">
            <a:extLst>
              <a:ext uri="{FF2B5EF4-FFF2-40B4-BE49-F238E27FC236}">
                <a16:creationId xmlns:a16="http://schemas.microsoft.com/office/drawing/2014/main" id="{454A0B27-ED16-3245-B0E5-122EC15E4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5764" y="4042675"/>
            <a:ext cx="523711" cy="396035"/>
          </a:xfrm>
          <a:prstGeom prst="line">
            <a:avLst/>
          </a:pr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5" name="Line 25">
            <a:extLst>
              <a:ext uri="{FF2B5EF4-FFF2-40B4-BE49-F238E27FC236}">
                <a16:creationId xmlns:a16="http://schemas.microsoft.com/office/drawing/2014/main" id="{206C1FBC-2622-ED48-99A3-DEAE611E2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17604" y="3983310"/>
            <a:ext cx="317968" cy="446455"/>
          </a:xfrm>
          <a:prstGeom prst="line">
            <a:avLst/>
          </a:prstGeom>
          <a:noFill/>
          <a:ln w="30163" cap="flat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26">
            <a:extLst>
              <a:ext uri="{FF2B5EF4-FFF2-40B4-BE49-F238E27FC236}">
                <a16:creationId xmlns:a16="http://schemas.microsoft.com/office/drawing/2014/main" id="{FF13093A-5901-484A-9876-CAB169A47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891" y="4338684"/>
            <a:ext cx="143126" cy="144752"/>
          </a:xfrm>
          <a:prstGeom prst="ellipse">
            <a:avLst/>
          </a:prstGeom>
          <a:solidFill>
            <a:srgbClr val="F38F1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27">
            <a:extLst>
              <a:ext uri="{FF2B5EF4-FFF2-40B4-BE49-F238E27FC236}">
                <a16:creationId xmlns:a16="http://schemas.microsoft.com/office/drawing/2014/main" id="{27DA69B9-01FF-2645-89DD-60BA186A3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897" y="4338684"/>
            <a:ext cx="182974" cy="181347"/>
          </a:xfrm>
          <a:prstGeom prst="ellipse">
            <a:avLst/>
          </a:prstGeom>
          <a:solidFill>
            <a:srgbClr val="F38F1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28">
            <a:extLst>
              <a:ext uri="{FF2B5EF4-FFF2-40B4-BE49-F238E27FC236}">
                <a16:creationId xmlns:a16="http://schemas.microsoft.com/office/drawing/2014/main" id="{BA973630-EC0A-F244-B841-840580556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568" y="4163843"/>
            <a:ext cx="117103" cy="117103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29">
            <a:extLst>
              <a:ext uri="{FF2B5EF4-FFF2-40B4-BE49-F238E27FC236}">
                <a16:creationId xmlns:a16="http://schemas.microsoft.com/office/drawing/2014/main" id="{F2AEF95F-32A3-814E-B24B-9607A3CEB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839" y="3725520"/>
            <a:ext cx="113850" cy="113037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30">
            <a:extLst>
              <a:ext uri="{FF2B5EF4-FFF2-40B4-BE49-F238E27FC236}">
                <a16:creationId xmlns:a16="http://schemas.microsoft.com/office/drawing/2014/main" id="{B41760EA-4F9D-684E-814D-120A2BFB5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87" y="3742596"/>
            <a:ext cx="111410" cy="113850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1" name="Oval 31">
            <a:extLst>
              <a:ext uri="{FF2B5EF4-FFF2-40B4-BE49-F238E27FC236}">
                <a16:creationId xmlns:a16="http://schemas.microsoft.com/office/drawing/2014/main" id="{46AF8BAB-B5F6-7A4B-95FE-FD3564402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141" y="3122928"/>
            <a:ext cx="196799" cy="196798"/>
          </a:xfrm>
          <a:prstGeom prst="ellipse">
            <a:avLst/>
          </a:prstGeom>
          <a:solidFill>
            <a:srgbClr val="F38F1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2" name="Oval 32">
            <a:extLst>
              <a:ext uri="{FF2B5EF4-FFF2-40B4-BE49-F238E27FC236}">
                <a16:creationId xmlns:a16="http://schemas.microsoft.com/office/drawing/2014/main" id="{5AFBC506-E1F0-1D4D-BEA8-6EC6FC399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616" y="3446586"/>
            <a:ext cx="160204" cy="159390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3" name="Oval 33">
            <a:extLst>
              <a:ext uri="{FF2B5EF4-FFF2-40B4-BE49-F238E27FC236}">
                <a16:creationId xmlns:a16="http://schemas.microsoft.com/office/drawing/2014/main" id="{7B7F7EC8-A0F4-9643-A12E-85C762390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2855" y="2770807"/>
            <a:ext cx="125235" cy="123608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A3C6EEF3-9D9D-9C41-9C03-16097D002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241" y="2228393"/>
            <a:ext cx="94333" cy="92707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08A7DE93-5354-2647-851C-601054F14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587" y="2507326"/>
            <a:ext cx="100025" cy="98399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6" name="Oval 36">
            <a:extLst>
              <a:ext uri="{FF2B5EF4-FFF2-40B4-BE49-F238E27FC236}">
                <a16:creationId xmlns:a16="http://schemas.microsoft.com/office/drawing/2014/main" id="{5B7C167B-806D-8041-A372-027FD9994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994" y="2188544"/>
            <a:ext cx="125235" cy="124422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7" name="Oval 37">
            <a:extLst>
              <a:ext uri="{FF2B5EF4-FFF2-40B4-BE49-F238E27FC236}">
                <a16:creationId xmlns:a16="http://schemas.microsoft.com/office/drawing/2014/main" id="{64529928-4BA7-ED4F-9352-69630A82D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322" y="2094211"/>
            <a:ext cx="134994" cy="134180"/>
          </a:xfrm>
          <a:prstGeom prst="ellipse">
            <a:avLst/>
          </a:prstGeom>
          <a:solidFill>
            <a:srgbClr val="F38F1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28" name="Oval 38">
            <a:extLst>
              <a:ext uri="{FF2B5EF4-FFF2-40B4-BE49-F238E27FC236}">
                <a16:creationId xmlns:a16="http://schemas.microsoft.com/office/drawing/2014/main" id="{F5AE5F10-F8B1-8745-A10F-7D1C4B625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926" y="2557743"/>
            <a:ext cx="127675" cy="126862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rgbClr val="FF0000"/>
              </a:solidFill>
            </a:endParaRPr>
          </a:p>
        </p:txBody>
      </p:sp>
      <p:sp>
        <p:nvSpPr>
          <p:cNvPr id="29" name="Oval 39">
            <a:extLst>
              <a:ext uri="{FF2B5EF4-FFF2-40B4-BE49-F238E27FC236}">
                <a16:creationId xmlns:a16="http://schemas.microsoft.com/office/drawing/2014/main" id="{46C33C35-DFCD-5245-A320-BCD72889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60" y="2915559"/>
            <a:ext cx="134181" cy="134180"/>
          </a:xfrm>
          <a:prstGeom prst="ellipse">
            <a:avLst/>
          </a:prstGeom>
          <a:solidFill>
            <a:srgbClr val="F38F1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0" name="Oval 40">
            <a:extLst>
              <a:ext uri="{FF2B5EF4-FFF2-40B4-BE49-F238E27FC236}">
                <a16:creationId xmlns:a16="http://schemas.microsoft.com/office/drawing/2014/main" id="{39883774-3F38-0048-BB3A-90CDB19A3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926" y="3074950"/>
            <a:ext cx="92707" cy="92707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1">
            <a:extLst>
              <a:ext uri="{FF2B5EF4-FFF2-40B4-BE49-F238E27FC236}">
                <a16:creationId xmlns:a16="http://schemas.microsoft.com/office/drawing/2014/main" id="{48972D75-639B-7E43-9060-4E5D817D2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263" y="3305902"/>
            <a:ext cx="87014" cy="88640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2">
            <a:extLst>
              <a:ext uri="{FF2B5EF4-FFF2-40B4-BE49-F238E27FC236}">
                <a16:creationId xmlns:a16="http://schemas.microsoft.com/office/drawing/2014/main" id="{91FBF330-E553-6949-8D18-3F0A585AE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995" y="3727147"/>
            <a:ext cx="130928" cy="132554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43">
            <a:extLst>
              <a:ext uri="{FF2B5EF4-FFF2-40B4-BE49-F238E27FC236}">
                <a16:creationId xmlns:a16="http://schemas.microsoft.com/office/drawing/2014/main" id="{D31BBC75-477A-CE4F-B68B-431E7F33D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396" y="4069509"/>
            <a:ext cx="102465" cy="104092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4" name="Oval 44">
            <a:extLst>
              <a:ext uri="{FF2B5EF4-FFF2-40B4-BE49-F238E27FC236}">
                <a16:creationId xmlns:a16="http://schemas.microsoft.com/office/drawing/2014/main" id="{79939D99-0380-794C-AC0D-824CBF0E8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372" y="3742599"/>
            <a:ext cx="100025" cy="100025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5" name="Oval 45">
            <a:extLst>
              <a:ext uri="{FF2B5EF4-FFF2-40B4-BE49-F238E27FC236}">
                <a16:creationId xmlns:a16="http://schemas.microsoft.com/office/drawing/2014/main" id="{2FD28140-997F-7543-8161-9ACA3069E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756" y="3505953"/>
            <a:ext cx="98399" cy="98399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6" name="Oval 46">
            <a:extLst>
              <a:ext uri="{FF2B5EF4-FFF2-40B4-BE49-F238E27FC236}">
                <a16:creationId xmlns:a16="http://schemas.microsoft.com/office/drawing/2014/main" id="{D51E36D4-69BE-C642-8F6E-3D8FE875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682" y="3194492"/>
            <a:ext cx="152072" cy="152071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7" name="Oval 47">
            <a:extLst>
              <a:ext uri="{FF2B5EF4-FFF2-40B4-BE49-F238E27FC236}">
                <a16:creationId xmlns:a16="http://schemas.microsoft.com/office/drawing/2014/main" id="{E45E9395-98B4-C345-9DC1-266CF8A2D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102" y="2697616"/>
            <a:ext cx="109784" cy="109784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8" name="Oval 48">
            <a:extLst>
              <a:ext uri="{FF2B5EF4-FFF2-40B4-BE49-F238E27FC236}">
                <a16:creationId xmlns:a16="http://schemas.microsoft.com/office/drawing/2014/main" id="{19E14AB9-BB47-7245-9B26-25713924E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411" y="2463413"/>
            <a:ext cx="94333" cy="94333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19EFC4B-B8B0-834D-BDC8-67FDE2DD1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895" y="2700057"/>
            <a:ext cx="84575" cy="84575"/>
          </a:xfrm>
          <a:prstGeom prst="ellipse">
            <a:avLst/>
          </a:prstGeom>
          <a:solidFill>
            <a:srgbClr val="36804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40" name="Oval 50">
            <a:extLst>
              <a:ext uri="{FF2B5EF4-FFF2-40B4-BE49-F238E27FC236}">
                <a16:creationId xmlns:a16="http://schemas.microsoft.com/office/drawing/2014/main" id="{9CE4A784-EB78-9A4A-B16C-A4BF3225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658" y="4714389"/>
            <a:ext cx="76442" cy="76442"/>
          </a:xfrm>
          <a:prstGeom prst="ellipse">
            <a:avLst/>
          </a:prstGeom>
          <a:solidFill>
            <a:srgbClr val="FFB8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sp>
        <p:nvSpPr>
          <p:cNvPr id="41" name="Oval 51">
            <a:extLst>
              <a:ext uri="{FF2B5EF4-FFF2-40B4-BE49-F238E27FC236}">
                <a16:creationId xmlns:a16="http://schemas.microsoft.com/office/drawing/2014/main" id="{D83BE67E-2F97-E748-9221-A943D807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65" y="4760742"/>
            <a:ext cx="84575" cy="84575"/>
          </a:xfrm>
          <a:prstGeom prst="ellipse">
            <a:avLst/>
          </a:prstGeom>
          <a:solidFill>
            <a:srgbClr val="FFB8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015" kern="0">
              <a:solidFill>
                <a:sysClr val="windowText" lastClr="000000"/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B7B89E2-2FD5-B14F-A5F6-425C419B6E97}"/>
              </a:ext>
            </a:extLst>
          </p:cNvPr>
          <p:cNvGrpSpPr/>
          <p:nvPr/>
        </p:nvGrpSpPr>
        <p:grpSpPr>
          <a:xfrm>
            <a:off x="4842244" y="4829867"/>
            <a:ext cx="2374997" cy="1212179"/>
            <a:chOff x="4512669" y="4917934"/>
            <a:chExt cx="3166662" cy="1616239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B95ED2A-784D-DD43-A393-9AA6452FF2F4}"/>
                </a:ext>
              </a:extLst>
            </p:cNvPr>
            <p:cNvSpPr/>
            <p:nvPr/>
          </p:nvSpPr>
          <p:spPr bwMode="auto">
            <a:xfrm>
              <a:off x="5537607" y="4917934"/>
              <a:ext cx="1148261" cy="1025734"/>
            </a:xfrm>
            <a:custGeom>
              <a:avLst/>
              <a:gdLst>
                <a:gd name="T0" fmla="*/ 224 w 447"/>
                <a:gd name="T1" fmla="*/ 5 h 400"/>
                <a:gd name="T2" fmla="*/ 39 w 447"/>
                <a:gd name="T3" fmla="*/ 0 h 400"/>
                <a:gd name="T4" fmla="*/ 3 w 447"/>
                <a:gd name="T5" fmla="*/ 0 h 400"/>
                <a:gd name="T6" fmla="*/ 3 w 447"/>
                <a:gd name="T7" fmla="*/ 43 h 400"/>
                <a:gd name="T8" fmla="*/ 17 w 447"/>
                <a:gd name="T9" fmla="*/ 61 h 400"/>
                <a:gd name="T10" fmla="*/ 3 w 447"/>
                <a:gd name="T11" fmla="*/ 88 h 400"/>
                <a:gd name="T12" fmla="*/ 3 w 447"/>
                <a:gd name="T13" fmla="*/ 105 h 400"/>
                <a:gd name="T14" fmla="*/ 17 w 447"/>
                <a:gd name="T15" fmla="*/ 122 h 400"/>
                <a:gd name="T16" fmla="*/ 0 w 447"/>
                <a:gd name="T17" fmla="*/ 150 h 400"/>
                <a:gd name="T18" fmla="*/ 0 w 447"/>
                <a:gd name="T19" fmla="*/ 166 h 400"/>
                <a:gd name="T20" fmla="*/ 17 w 447"/>
                <a:gd name="T21" fmla="*/ 180 h 400"/>
                <a:gd name="T22" fmla="*/ 3 w 447"/>
                <a:gd name="T23" fmla="*/ 214 h 400"/>
                <a:gd name="T24" fmla="*/ 3 w 447"/>
                <a:gd name="T25" fmla="*/ 225 h 400"/>
                <a:gd name="T26" fmla="*/ 17 w 447"/>
                <a:gd name="T27" fmla="*/ 258 h 400"/>
                <a:gd name="T28" fmla="*/ 28 w 447"/>
                <a:gd name="T29" fmla="*/ 275 h 400"/>
                <a:gd name="T30" fmla="*/ 41 w 447"/>
                <a:gd name="T31" fmla="*/ 293 h 400"/>
                <a:gd name="T32" fmla="*/ 80 w 447"/>
                <a:gd name="T33" fmla="*/ 330 h 400"/>
                <a:gd name="T34" fmla="*/ 92 w 447"/>
                <a:gd name="T35" fmla="*/ 330 h 400"/>
                <a:gd name="T36" fmla="*/ 142 w 447"/>
                <a:gd name="T37" fmla="*/ 387 h 400"/>
                <a:gd name="T38" fmla="*/ 197 w 447"/>
                <a:gd name="T39" fmla="*/ 399 h 400"/>
                <a:gd name="T40" fmla="*/ 223 w 447"/>
                <a:gd name="T41" fmla="*/ 394 h 400"/>
                <a:gd name="T42" fmla="*/ 250 w 447"/>
                <a:gd name="T43" fmla="*/ 399 h 400"/>
                <a:gd name="T44" fmla="*/ 304 w 447"/>
                <a:gd name="T45" fmla="*/ 387 h 400"/>
                <a:gd name="T46" fmla="*/ 355 w 447"/>
                <a:gd name="T47" fmla="*/ 330 h 400"/>
                <a:gd name="T48" fmla="*/ 366 w 447"/>
                <a:gd name="T49" fmla="*/ 330 h 400"/>
                <a:gd name="T50" fmla="*/ 405 w 447"/>
                <a:gd name="T51" fmla="*/ 293 h 400"/>
                <a:gd name="T52" fmla="*/ 418 w 447"/>
                <a:gd name="T53" fmla="*/ 275 h 400"/>
                <a:gd name="T54" fmla="*/ 430 w 447"/>
                <a:gd name="T55" fmla="*/ 258 h 400"/>
                <a:gd name="T56" fmla="*/ 444 w 447"/>
                <a:gd name="T57" fmla="*/ 225 h 400"/>
                <a:gd name="T58" fmla="*/ 444 w 447"/>
                <a:gd name="T59" fmla="*/ 214 h 400"/>
                <a:gd name="T60" fmla="*/ 430 w 447"/>
                <a:gd name="T61" fmla="*/ 180 h 400"/>
                <a:gd name="T62" fmla="*/ 447 w 447"/>
                <a:gd name="T63" fmla="*/ 166 h 400"/>
                <a:gd name="T64" fmla="*/ 447 w 447"/>
                <a:gd name="T65" fmla="*/ 150 h 400"/>
                <a:gd name="T66" fmla="*/ 430 w 447"/>
                <a:gd name="T67" fmla="*/ 122 h 400"/>
                <a:gd name="T68" fmla="*/ 444 w 447"/>
                <a:gd name="T69" fmla="*/ 105 h 400"/>
                <a:gd name="T70" fmla="*/ 444 w 447"/>
                <a:gd name="T71" fmla="*/ 88 h 400"/>
                <a:gd name="T72" fmla="*/ 430 w 447"/>
                <a:gd name="T73" fmla="*/ 61 h 400"/>
                <a:gd name="T74" fmla="*/ 444 w 447"/>
                <a:gd name="T75" fmla="*/ 43 h 400"/>
                <a:gd name="T76" fmla="*/ 444 w 447"/>
                <a:gd name="T77" fmla="*/ 0 h 400"/>
                <a:gd name="T78" fmla="*/ 224 w 447"/>
                <a:gd name="T79" fmla="*/ 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7" h="400">
                  <a:moveTo>
                    <a:pt x="224" y="5"/>
                  </a:moveTo>
                  <a:cubicBezTo>
                    <a:pt x="224" y="5"/>
                    <a:pt x="112" y="3"/>
                    <a:pt x="3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5" y="56"/>
                    <a:pt x="17" y="61"/>
                  </a:cubicBezTo>
                  <a:cubicBezTo>
                    <a:pt x="17" y="61"/>
                    <a:pt x="19" y="79"/>
                    <a:pt x="3" y="88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14" y="114"/>
                    <a:pt x="17" y="122"/>
                  </a:cubicBezTo>
                  <a:cubicBezTo>
                    <a:pt x="19" y="130"/>
                    <a:pt x="5" y="148"/>
                    <a:pt x="0" y="15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6"/>
                    <a:pt x="13" y="168"/>
                    <a:pt x="17" y="180"/>
                  </a:cubicBezTo>
                  <a:cubicBezTo>
                    <a:pt x="21" y="192"/>
                    <a:pt x="10" y="210"/>
                    <a:pt x="3" y="214"/>
                  </a:cubicBezTo>
                  <a:cubicBezTo>
                    <a:pt x="3" y="225"/>
                    <a:pt x="3" y="225"/>
                    <a:pt x="3" y="225"/>
                  </a:cubicBezTo>
                  <a:cubicBezTo>
                    <a:pt x="3" y="225"/>
                    <a:pt x="25" y="238"/>
                    <a:pt x="17" y="258"/>
                  </a:cubicBezTo>
                  <a:cubicBezTo>
                    <a:pt x="17" y="258"/>
                    <a:pt x="10" y="268"/>
                    <a:pt x="28" y="275"/>
                  </a:cubicBezTo>
                  <a:cubicBezTo>
                    <a:pt x="28" y="275"/>
                    <a:pt x="38" y="285"/>
                    <a:pt x="41" y="293"/>
                  </a:cubicBezTo>
                  <a:cubicBezTo>
                    <a:pt x="45" y="301"/>
                    <a:pt x="72" y="329"/>
                    <a:pt x="80" y="330"/>
                  </a:cubicBezTo>
                  <a:cubicBezTo>
                    <a:pt x="92" y="330"/>
                    <a:pt x="92" y="330"/>
                    <a:pt x="92" y="330"/>
                  </a:cubicBezTo>
                  <a:cubicBezTo>
                    <a:pt x="92" y="330"/>
                    <a:pt x="129" y="369"/>
                    <a:pt x="142" y="387"/>
                  </a:cubicBezTo>
                  <a:cubicBezTo>
                    <a:pt x="142" y="387"/>
                    <a:pt x="172" y="400"/>
                    <a:pt x="197" y="399"/>
                  </a:cubicBezTo>
                  <a:cubicBezTo>
                    <a:pt x="197" y="399"/>
                    <a:pt x="213" y="394"/>
                    <a:pt x="223" y="394"/>
                  </a:cubicBezTo>
                  <a:cubicBezTo>
                    <a:pt x="234" y="394"/>
                    <a:pt x="250" y="399"/>
                    <a:pt x="250" y="399"/>
                  </a:cubicBezTo>
                  <a:cubicBezTo>
                    <a:pt x="275" y="400"/>
                    <a:pt x="304" y="387"/>
                    <a:pt x="304" y="387"/>
                  </a:cubicBezTo>
                  <a:cubicBezTo>
                    <a:pt x="317" y="369"/>
                    <a:pt x="355" y="330"/>
                    <a:pt x="355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74" y="329"/>
                    <a:pt x="401" y="301"/>
                    <a:pt x="405" y="293"/>
                  </a:cubicBezTo>
                  <a:cubicBezTo>
                    <a:pt x="409" y="285"/>
                    <a:pt x="418" y="275"/>
                    <a:pt x="418" y="275"/>
                  </a:cubicBezTo>
                  <a:cubicBezTo>
                    <a:pt x="436" y="268"/>
                    <a:pt x="430" y="258"/>
                    <a:pt x="430" y="258"/>
                  </a:cubicBezTo>
                  <a:cubicBezTo>
                    <a:pt x="422" y="238"/>
                    <a:pt x="444" y="225"/>
                    <a:pt x="444" y="225"/>
                  </a:cubicBezTo>
                  <a:cubicBezTo>
                    <a:pt x="444" y="214"/>
                    <a:pt x="444" y="214"/>
                    <a:pt x="444" y="214"/>
                  </a:cubicBezTo>
                  <a:cubicBezTo>
                    <a:pt x="436" y="210"/>
                    <a:pt x="426" y="192"/>
                    <a:pt x="430" y="180"/>
                  </a:cubicBezTo>
                  <a:cubicBezTo>
                    <a:pt x="434" y="168"/>
                    <a:pt x="447" y="166"/>
                    <a:pt x="447" y="166"/>
                  </a:cubicBezTo>
                  <a:cubicBezTo>
                    <a:pt x="447" y="150"/>
                    <a:pt x="447" y="150"/>
                    <a:pt x="447" y="150"/>
                  </a:cubicBezTo>
                  <a:cubicBezTo>
                    <a:pt x="442" y="148"/>
                    <a:pt x="427" y="130"/>
                    <a:pt x="430" y="122"/>
                  </a:cubicBezTo>
                  <a:cubicBezTo>
                    <a:pt x="433" y="114"/>
                    <a:pt x="444" y="105"/>
                    <a:pt x="444" y="105"/>
                  </a:cubicBezTo>
                  <a:cubicBezTo>
                    <a:pt x="444" y="88"/>
                    <a:pt x="444" y="88"/>
                    <a:pt x="444" y="88"/>
                  </a:cubicBezTo>
                  <a:cubicBezTo>
                    <a:pt x="427" y="79"/>
                    <a:pt x="430" y="61"/>
                    <a:pt x="430" y="61"/>
                  </a:cubicBezTo>
                  <a:cubicBezTo>
                    <a:pt x="442" y="56"/>
                    <a:pt x="444" y="43"/>
                    <a:pt x="444" y="43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383" y="3"/>
                    <a:pt x="224" y="5"/>
                    <a:pt x="224" y="5"/>
                  </a:cubicBezTo>
                  <a:close/>
                </a:path>
              </a:pathLst>
            </a:custGeom>
            <a:solidFill>
              <a:srgbClr val="2F3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ABBCB95-7046-084A-87EB-F711CD6B2020}"/>
                </a:ext>
              </a:extLst>
            </p:cNvPr>
            <p:cNvSpPr/>
            <p:nvPr/>
          </p:nvSpPr>
          <p:spPr bwMode="auto">
            <a:xfrm>
              <a:off x="5804342" y="4953715"/>
              <a:ext cx="870683" cy="89996"/>
            </a:xfrm>
            <a:custGeom>
              <a:avLst/>
              <a:gdLst>
                <a:gd name="T0" fmla="*/ 0 w 339"/>
                <a:gd name="T1" fmla="*/ 2 h 35"/>
                <a:gd name="T2" fmla="*/ 321 w 339"/>
                <a:gd name="T3" fmla="*/ 0 h 35"/>
                <a:gd name="T4" fmla="*/ 314 w 339"/>
                <a:gd name="T5" fmla="*/ 35 h 35"/>
                <a:gd name="T6" fmla="*/ 7 w 339"/>
                <a:gd name="T7" fmla="*/ 31 h 35"/>
                <a:gd name="T8" fmla="*/ 278 w 339"/>
                <a:gd name="T9" fmla="*/ 17 h 35"/>
                <a:gd name="T10" fmla="*/ 0 w 339"/>
                <a:gd name="T1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35">
                  <a:moveTo>
                    <a:pt x="0" y="2"/>
                  </a:moveTo>
                  <a:cubicBezTo>
                    <a:pt x="0" y="2"/>
                    <a:pt x="238" y="11"/>
                    <a:pt x="321" y="0"/>
                  </a:cubicBezTo>
                  <a:cubicBezTo>
                    <a:pt x="321" y="0"/>
                    <a:pt x="339" y="21"/>
                    <a:pt x="314" y="35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264" y="26"/>
                    <a:pt x="278" y="17"/>
                  </a:cubicBezTo>
                  <a:cubicBezTo>
                    <a:pt x="278" y="17"/>
                    <a:pt x="69" y="4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444EE476-1D96-854C-BD4A-72426E53F9B3}"/>
                </a:ext>
              </a:extLst>
            </p:cNvPr>
            <p:cNvSpPr/>
            <p:nvPr/>
          </p:nvSpPr>
          <p:spPr bwMode="auto">
            <a:xfrm>
              <a:off x="5624350" y="5089251"/>
              <a:ext cx="947668" cy="84574"/>
            </a:xfrm>
            <a:custGeom>
              <a:avLst/>
              <a:gdLst>
                <a:gd name="T0" fmla="*/ 0 w 369"/>
                <a:gd name="T1" fmla="*/ 0 h 33"/>
                <a:gd name="T2" fmla="*/ 369 w 369"/>
                <a:gd name="T3" fmla="*/ 0 h 33"/>
                <a:gd name="T4" fmla="*/ 0 w 369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33">
                  <a:moveTo>
                    <a:pt x="0" y="0"/>
                  </a:moveTo>
                  <a:cubicBezTo>
                    <a:pt x="0" y="0"/>
                    <a:pt x="203" y="20"/>
                    <a:pt x="369" y="0"/>
                  </a:cubicBezTo>
                  <a:cubicBezTo>
                    <a:pt x="369" y="0"/>
                    <a:pt x="143" y="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479B2322-EBE2-0D4C-B685-1327C5D7B7A7}"/>
                </a:ext>
              </a:extLst>
            </p:cNvPr>
            <p:cNvSpPr/>
            <p:nvPr/>
          </p:nvSpPr>
          <p:spPr bwMode="auto">
            <a:xfrm>
              <a:off x="5629772" y="5212859"/>
              <a:ext cx="947668" cy="84574"/>
            </a:xfrm>
            <a:custGeom>
              <a:avLst/>
              <a:gdLst>
                <a:gd name="T0" fmla="*/ 0 w 369"/>
                <a:gd name="T1" fmla="*/ 0 h 33"/>
                <a:gd name="T2" fmla="*/ 369 w 369"/>
                <a:gd name="T3" fmla="*/ 0 h 33"/>
                <a:gd name="T4" fmla="*/ 0 w 369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33">
                  <a:moveTo>
                    <a:pt x="0" y="0"/>
                  </a:moveTo>
                  <a:cubicBezTo>
                    <a:pt x="0" y="0"/>
                    <a:pt x="204" y="20"/>
                    <a:pt x="369" y="0"/>
                  </a:cubicBezTo>
                  <a:cubicBezTo>
                    <a:pt x="369" y="0"/>
                    <a:pt x="144" y="3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EB3A90F9-9714-EE41-9901-9D09E00BB2E5}"/>
                </a:ext>
              </a:extLst>
            </p:cNvPr>
            <p:cNvSpPr/>
            <p:nvPr/>
          </p:nvSpPr>
          <p:spPr bwMode="auto">
            <a:xfrm>
              <a:off x="5629772" y="5355985"/>
              <a:ext cx="947668" cy="82406"/>
            </a:xfrm>
            <a:custGeom>
              <a:avLst/>
              <a:gdLst>
                <a:gd name="T0" fmla="*/ 0 w 369"/>
                <a:gd name="T1" fmla="*/ 0 h 32"/>
                <a:gd name="T2" fmla="*/ 369 w 369"/>
                <a:gd name="T3" fmla="*/ 0 h 32"/>
                <a:gd name="T4" fmla="*/ 0 w 36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32">
                  <a:moveTo>
                    <a:pt x="0" y="0"/>
                  </a:moveTo>
                  <a:cubicBezTo>
                    <a:pt x="0" y="0"/>
                    <a:pt x="204" y="19"/>
                    <a:pt x="369" y="0"/>
                  </a:cubicBezTo>
                  <a:cubicBezTo>
                    <a:pt x="369" y="0"/>
                    <a:pt x="144" y="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B1259B1-1CCE-124A-BFD6-6809C8006555}"/>
                </a:ext>
              </a:extLst>
            </p:cNvPr>
            <p:cNvSpPr/>
            <p:nvPr/>
          </p:nvSpPr>
          <p:spPr bwMode="auto">
            <a:xfrm>
              <a:off x="5639530" y="5479594"/>
              <a:ext cx="948752" cy="81321"/>
            </a:xfrm>
            <a:custGeom>
              <a:avLst/>
              <a:gdLst>
                <a:gd name="T0" fmla="*/ 0 w 369"/>
                <a:gd name="T1" fmla="*/ 0 h 32"/>
                <a:gd name="T2" fmla="*/ 369 w 369"/>
                <a:gd name="T3" fmla="*/ 0 h 32"/>
                <a:gd name="T4" fmla="*/ 0 w 36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32">
                  <a:moveTo>
                    <a:pt x="0" y="0"/>
                  </a:moveTo>
                  <a:cubicBezTo>
                    <a:pt x="0" y="0"/>
                    <a:pt x="203" y="19"/>
                    <a:pt x="369" y="0"/>
                  </a:cubicBezTo>
                  <a:cubicBezTo>
                    <a:pt x="369" y="0"/>
                    <a:pt x="144" y="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63A2310-5992-CA44-8085-6A68C4E3C148}"/>
                </a:ext>
              </a:extLst>
            </p:cNvPr>
            <p:cNvSpPr/>
            <p:nvPr/>
          </p:nvSpPr>
          <p:spPr bwMode="auto">
            <a:xfrm>
              <a:off x="5637362" y="5599949"/>
              <a:ext cx="947668" cy="82406"/>
            </a:xfrm>
            <a:custGeom>
              <a:avLst/>
              <a:gdLst>
                <a:gd name="T0" fmla="*/ 0 w 369"/>
                <a:gd name="T1" fmla="*/ 0 h 32"/>
                <a:gd name="T2" fmla="*/ 369 w 369"/>
                <a:gd name="T3" fmla="*/ 0 h 32"/>
                <a:gd name="T4" fmla="*/ 0 w 36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9" h="32">
                  <a:moveTo>
                    <a:pt x="0" y="0"/>
                  </a:moveTo>
                  <a:cubicBezTo>
                    <a:pt x="0" y="0"/>
                    <a:pt x="203" y="19"/>
                    <a:pt x="369" y="0"/>
                  </a:cubicBezTo>
                  <a:cubicBezTo>
                    <a:pt x="369" y="0"/>
                    <a:pt x="144" y="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7763CA23-A2F3-CE42-9EE3-30C0A4881703}"/>
                </a:ext>
              </a:extLst>
            </p:cNvPr>
            <p:cNvSpPr/>
            <p:nvPr/>
          </p:nvSpPr>
          <p:spPr bwMode="auto">
            <a:xfrm>
              <a:off x="6097100" y="5738738"/>
              <a:ext cx="328539" cy="165896"/>
            </a:xfrm>
            <a:custGeom>
              <a:avLst/>
              <a:gdLst>
                <a:gd name="T0" fmla="*/ 0 w 128"/>
                <a:gd name="T1" fmla="*/ 0 h 65"/>
                <a:gd name="T2" fmla="*/ 128 w 128"/>
                <a:gd name="T3" fmla="*/ 0 h 65"/>
                <a:gd name="T4" fmla="*/ 71 w 128"/>
                <a:gd name="T5" fmla="*/ 65 h 65"/>
                <a:gd name="T6" fmla="*/ 69 w 128"/>
                <a:gd name="T7" fmla="*/ 18 h 65"/>
                <a:gd name="T8" fmla="*/ 0 w 128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5">
                  <a:moveTo>
                    <a:pt x="0" y="0"/>
                  </a:moveTo>
                  <a:cubicBezTo>
                    <a:pt x="0" y="0"/>
                    <a:pt x="95" y="6"/>
                    <a:pt x="128" y="0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5"/>
                    <a:pt x="94" y="19"/>
                    <a:pt x="69" y="18"/>
                  </a:cubicBezTo>
                  <a:cubicBezTo>
                    <a:pt x="45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BE1E8586-D209-C04E-8601-B88888126C3B}"/>
                </a:ext>
              </a:extLst>
            </p:cNvPr>
            <p:cNvSpPr/>
            <p:nvPr/>
          </p:nvSpPr>
          <p:spPr bwMode="auto">
            <a:xfrm>
              <a:off x="5868315" y="5117442"/>
              <a:ext cx="337214" cy="123609"/>
            </a:xfrm>
            <a:custGeom>
              <a:avLst/>
              <a:gdLst>
                <a:gd name="T0" fmla="*/ 65 w 131"/>
                <a:gd name="T1" fmla="*/ 1 h 48"/>
                <a:gd name="T2" fmla="*/ 0 w 131"/>
                <a:gd name="T3" fmla="*/ 1 h 48"/>
                <a:gd name="T4" fmla="*/ 91 w 131"/>
                <a:gd name="T5" fmla="*/ 45 h 48"/>
                <a:gd name="T6" fmla="*/ 131 w 131"/>
                <a:gd name="T7" fmla="*/ 48 h 48"/>
                <a:gd name="T8" fmla="*/ 90 w 13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8">
                  <a:moveTo>
                    <a:pt x="65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3" y="34"/>
                    <a:pt x="91" y="45"/>
                  </a:cubicBezTo>
                  <a:cubicBezTo>
                    <a:pt x="83" y="48"/>
                    <a:pt x="131" y="48"/>
                    <a:pt x="131" y="48"/>
                  </a:cubicBezTo>
                  <a:cubicBezTo>
                    <a:pt x="131" y="48"/>
                    <a:pt x="83" y="10"/>
                    <a:pt x="9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8C924EB3-0C4B-7B46-98C7-2C0E7A0360AF}"/>
                </a:ext>
              </a:extLst>
            </p:cNvPr>
            <p:cNvSpPr/>
            <p:nvPr/>
          </p:nvSpPr>
          <p:spPr bwMode="auto">
            <a:xfrm>
              <a:off x="5875905" y="5233461"/>
              <a:ext cx="337214" cy="153969"/>
            </a:xfrm>
            <a:custGeom>
              <a:avLst/>
              <a:gdLst>
                <a:gd name="T0" fmla="*/ 65 w 131"/>
                <a:gd name="T1" fmla="*/ 2 h 60"/>
                <a:gd name="T2" fmla="*/ 0 w 131"/>
                <a:gd name="T3" fmla="*/ 2 h 60"/>
                <a:gd name="T4" fmla="*/ 91 w 131"/>
                <a:gd name="T5" fmla="*/ 56 h 60"/>
                <a:gd name="T6" fmla="*/ 131 w 131"/>
                <a:gd name="T7" fmla="*/ 60 h 60"/>
                <a:gd name="T8" fmla="*/ 89 w 131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0">
                  <a:moveTo>
                    <a:pt x="6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23" y="43"/>
                    <a:pt x="91" y="56"/>
                  </a:cubicBezTo>
                  <a:cubicBezTo>
                    <a:pt x="83" y="60"/>
                    <a:pt x="131" y="60"/>
                    <a:pt x="131" y="60"/>
                  </a:cubicBezTo>
                  <a:cubicBezTo>
                    <a:pt x="131" y="60"/>
                    <a:pt x="83" y="13"/>
                    <a:pt x="8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692EB85-4D8A-DD4C-B4E5-71A86261F444}"/>
                </a:ext>
              </a:extLst>
            </p:cNvPr>
            <p:cNvSpPr/>
            <p:nvPr/>
          </p:nvSpPr>
          <p:spPr bwMode="auto">
            <a:xfrm>
              <a:off x="5999514" y="5379839"/>
              <a:ext cx="336129" cy="130114"/>
            </a:xfrm>
            <a:custGeom>
              <a:avLst/>
              <a:gdLst>
                <a:gd name="T0" fmla="*/ 65 w 131"/>
                <a:gd name="T1" fmla="*/ 1 h 51"/>
                <a:gd name="T2" fmla="*/ 0 w 131"/>
                <a:gd name="T3" fmla="*/ 1 h 51"/>
                <a:gd name="T4" fmla="*/ 91 w 131"/>
                <a:gd name="T5" fmla="*/ 48 h 51"/>
                <a:gd name="T6" fmla="*/ 131 w 131"/>
                <a:gd name="T7" fmla="*/ 51 h 51"/>
                <a:gd name="T8" fmla="*/ 89 w 13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51">
                  <a:moveTo>
                    <a:pt x="65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3" y="37"/>
                    <a:pt x="91" y="48"/>
                  </a:cubicBezTo>
                  <a:cubicBezTo>
                    <a:pt x="83" y="51"/>
                    <a:pt x="131" y="51"/>
                    <a:pt x="131" y="51"/>
                  </a:cubicBezTo>
                  <a:cubicBezTo>
                    <a:pt x="131" y="51"/>
                    <a:pt x="83" y="11"/>
                    <a:pt x="8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EFC0CA6-974F-F646-B0DA-9D4431C4CE85}"/>
                </a:ext>
              </a:extLst>
            </p:cNvPr>
            <p:cNvSpPr/>
            <p:nvPr/>
          </p:nvSpPr>
          <p:spPr bwMode="auto">
            <a:xfrm>
              <a:off x="5794583" y="5504532"/>
              <a:ext cx="333961" cy="131199"/>
            </a:xfrm>
            <a:custGeom>
              <a:avLst/>
              <a:gdLst>
                <a:gd name="T0" fmla="*/ 64 w 130"/>
                <a:gd name="T1" fmla="*/ 1 h 51"/>
                <a:gd name="T2" fmla="*/ 0 w 130"/>
                <a:gd name="T3" fmla="*/ 1 h 51"/>
                <a:gd name="T4" fmla="*/ 90 w 130"/>
                <a:gd name="T5" fmla="*/ 48 h 51"/>
                <a:gd name="T6" fmla="*/ 130 w 130"/>
                <a:gd name="T7" fmla="*/ 51 h 51"/>
                <a:gd name="T8" fmla="*/ 89 w 130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1">
                  <a:moveTo>
                    <a:pt x="64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2" y="37"/>
                    <a:pt x="90" y="48"/>
                  </a:cubicBezTo>
                  <a:cubicBezTo>
                    <a:pt x="83" y="51"/>
                    <a:pt x="130" y="51"/>
                    <a:pt x="130" y="51"/>
                  </a:cubicBezTo>
                  <a:cubicBezTo>
                    <a:pt x="130" y="51"/>
                    <a:pt x="83" y="11"/>
                    <a:pt x="8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0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DF3F0DD-82E4-604D-A054-308A4816CD1E}"/>
                </a:ext>
              </a:extLst>
            </p:cNvPr>
            <p:cNvSpPr/>
            <p:nvPr/>
          </p:nvSpPr>
          <p:spPr>
            <a:xfrm>
              <a:off x="4512669" y="6047456"/>
              <a:ext cx="3166662" cy="486717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alpha val="33000"/>
                  </a:sysClr>
                </a:gs>
                <a:gs pos="100000">
                  <a:srgbClr val="F3F3F3">
                    <a:alpha val="2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015" kern="0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C5A118-E38E-944D-8F47-C5234A1B20E9}"/>
              </a:ext>
            </a:extLst>
          </p:cNvPr>
          <p:cNvGrpSpPr/>
          <p:nvPr/>
        </p:nvGrpSpPr>
        <p:grpSpPr>
          <a:xfrm>
            <a:off x="7229932" y="2483505"/>
            <a:ext cx="552450" cy="552450"/>
            <a:chOff x="7715921" y="1789455"/>
            <a:chExt cx="736600" cy="73660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386EB82-4A18-CA44-BE44-829B3710C580}"/>
                </a:ext>
              </a:extLst>
            </p:cNvPr>
            <p:cNvGrpSpPr/>
            <p:nvPr/>
          </p:nvGrpSpPr>
          <p:grpSpPr>
            <a:xfrm>
              <a:off x="7715921" y="1789455"/>
              <a:ext cx="736600" cy="736600"/>
              <a:chOff x="8286667" y="635396"/>
              <a:chExt cx="736600" cy="736600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0117AD97-49FA-EE44-851A-A9503F5B753C}"/>
                  </a:ext>
                </a:extLst>
              </p:cNvPr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9C073D7-10F8-2F4C-9ABB-0AC6F61D755D}"/>
                  </a:ext>
                </a:extLst>
              </p:cNvPr>
              <p:cNvSpPr/>
              <p:nvPr/>
            </p:nvSpPr>
            <p:spPr>
              <a:xfrm>
                <a:off x="8394384" y="743111"/>
                <a:ext cx="521172" cy="521172"/>
              </a:xfrm>
              <a:prstGeom prst="ellipse">
                <a:avLst/>
              </a:prstGeom>
              <a:solidFill>
                <a:srgbClr val="188186"/>
              </a:solidFill>
              <a:ln w="15875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8" name="Group 18">
              <a:extLst>
                <a:ext uri="{FF2B5EF4-FFF2-40B4-BE49-F238E27FC236}">
                  <a16:creationId xmlns:a16="http://schemas.microsoft.com/office/drawing/2014/main" id="{DC45DEA0-A14C-D64A-80CF-F572C3CDD8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7974" y="2058396"/>
              <a:ext cx="381104" cy="224116"/>
              <a:chOff x="5315" y="1433"/>
              <a:chExt cx="2197" cy="1292"/>
            </a:xfrm>
            <a:solidFill>
              <a:sysClr val="window" lastClr="FFFFFF"/>
            </a:solidFill>
          </p:grpSpPr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1E5D2B59-A739-F841-9621-E416A454C481}"/>
                  </a:ext>
                </a:extLst>
              </p:cNvPr>
              <p:cNvSpPr/>
              <p:nvPr/>
            </p:nvSpPr>
            <p:spPr bwMode="auto">
              <a:xfrm>
                <a:off x="5915" y="1440"/>
                <a:ext cx="1014" cy="1278"/>
              </a:xfrm>
              <a:custGeom>
                <a:avLst/>
                <a:gdLst>
                  <a:gd name="T0" fmla="*/ 221 w 428"/>
                  <a:gd name="T1" fmla="*/ 231 h 538"/>
                  <a:gd name="T2" fmla="*/ 324 w 428"/>
                  <a:gd name="T3" fmla="*/ 115 h 538"/>
                  <a:gd name="T4" fmla="*/ 207 w 428"/>
                  <a:gd name="T5" fmla="*/ 1 h 538"/>
                  <a:gd name="T6" fmla="*/ 93 w 428"/>
                  <a:gd name="T7" fmla="*/ 118 h 538"/>
                  <a:gd name="T8" fmla="*/ 200 w 428"/>
                  <a:gd name="T9" fmla="*/ 231 h 538"/>
                  <a:gd name="T10" fmla="*/ 2 w 428"/>
                  <a:gd name="T11" fmla="*/ 446 h 538"/>
                  <a:gd name="T12" fmla="*/ 216 w 428"/>
                  <a:gd name="T13" fmla="*/ 537 h 538"/>
                  <a:gd name="T14" fmla="*/ 426 w 428"/>
                  <a:gd name="T15" fmla="*/ 439 h 538"/>
                  <a:gd name="T16" fmla="*/ 221 w 428"/>
                  <a:gd name="T17" fmla="*/ 231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538">
                    <a:moveTo>
                      <a:pt x="221" y="231"/>
                    </a:moveTo>
                    <a:cubicBezTo>
                      <a:pt x="280" y="224"/>
                      <a:pt x="325" y="175"/>
                      <a:pt x="324" y="115"/>
                    </a:cubicBezTo>
                    <a:cubicBezTo>
                      <a:pt x="323" y="51"/>
                      <a:pt x="270" y="0"/>
                      <a:pt x="207" y="1"/>
                    </a:cubicBezTo>
                    <a:cubicBezTo>
                      <a:pt x="143" y="2"/>
                      <a:pt x="92" y="55"/>
                      <a:pt x="93" y="118"/>
                    </a:cubicBezTo>
                    <a:cubicBezTo>
                      <a:pt x="94" y="178"/>
                      <a:pt x="141" y="226"/>
                      <a:pt x="200" y="231"/>
                    </a:cubicBezTo>
                    <a:cubicBezTo>
                      <a:pt x="88" y="239"/>
                      <a:pt x="0" y="333"/>
                      <a:pt x="2" y="446"/>
                    </a:cubicBezTo>
                    <a:cubicBezTo>
                      <a:pt x="3" y="511"/>
                      <a:pt x="110" y="538"/>
                      <a:pt x="216" y="537"/>
                    </a:cubicBezTo>
                    <a:cubicBezTo>
                      <a:pt x="321" y="535"/>
                      <a:pt x="428" y="504"/>
                      <a:pt x="426" y="439"/>
                    </a:cubicBezTo>
                    <a:cubicBezTo>
                      <a:pt x="425" y="326"/>
                      <a:pt x="334" y="235"/>
                      <a:pt x="221" y="2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B926190C-E815-A847-AD00-A27F315162D8}"/>
                  </a:ext>
                </a:extLst>
              </p:cNvPr>
              <p:cNvSpPr/>
              <p:nvPr/>
            </p:nvSpPr>
            <p:spPr bwMode="auto">
              <a:xfrm>
                <a:off x="6825" y="1501"/>
                <a:ext cx="678" cy="946"/>
              </a:xfrm>
              <a:custGeom>
                <a:avLst/>
                <a:gdLst>
                  <a:gd name="T0" fmla="*/ 132 w 286"/>
                  <a:gd name="T1" fmla="*/ 171 h 398"/>
                  <a:gd name="T2" fmla="*/ 210 w 286"/>
                  <a:gd name="T3" fmla="*/ 85 h 398"/>
                  <a:gd name="T4" fmla="*/ 123 w 286"/>
                  <a:gd name="T5" fmla="*/ 1 h 398"/>
                  <a:gd name="T6" fmla="*/ 39 w 286"/>
                  <a:gd name="T7" fmla="*/ 88 h 398"/>
                  <a:gd name="T8" fmla="*/ 120 w 286"/>
                  <a:gd name="T9" fmla="*/ 171 h 398"/>
                  <a:gd name="T10" fmla="*/ 0 w 286"/>
                  <a:gd name="T11" fmla="*/ 237 h 398"/>
                  <a:gd name="T12" fmla="*/ 77 w 286"/>
                  <a:gd name="T13" fmla="*/ 396 h 398"/>
                  <a:gd name="T14" fmla="*/ 129 w 286"/>
                  <a:gd name="T15" fmla="*/ 398 h 398"/>
                  <a:gd name="T16" fmla="*/ 235 w 286"/>
                  <a:gd name="T17" fmla="*/ 380 h 398"/>
                  <a:gd name="T18" fmla="*/ 286 w 286"/>
                  <a:gd name="T19" fmla="*/ 326 h 398"/>
                  <a:gd name="T20" fmla="*/ 132 w 286"/>
                  <a:gd name="T21" fmla="*/ 17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" h="398">
                    <a:moveTo>
                      <a:pt x="132" y="171"/>
                    </a:moveTo>
                    <a:cubicBezTo>
                      <a:pt x="176" y="167"/>
                      <a:pt x="210" y="130"/>
                      <a:pt x="210" y="85"/>
                    </a:cubicBezTo>
                    <a:cubicBezTo>
                      <a:pt x="209" y="38"/>
                      <a:pt x="170" y="0"/>
                      <a:pt x="123" y="1"/>
                    </a:cubicBezTo>
                    <a:cubicBezTo>
                      <a:pt x="76" y="1"/>
                      <a:pt x="38" y="40"/>
                      <a:pt x="39" y="88"/>
                    </a:cubicBezTo>
                    <a:cubicBezTo>
                      <a:pt x="39" y="133"/>
                      <a:pt x="75" y="169"/>
                      <a:pt x="120" y="171"/>
                    </a:cubicBezTo>
                    <a:cubicBezTo>
                      <a:pt x="71" y="174"/>
                      <a:pt x="28" y="198"/>
                      <a:pt x="0" y="237"/>
                    </a:cubicBezTo>
                    <a:cubicBezTo>
                      <a:pt x="43" y="277"/>
                      <a:pt x="72" y="333"/>
                      <a:pt x="77" y="396"/>
                    </a:cubicBezTo>
                    <a:cubicBezTo>
                      <a:pt x="94" y="398"/>
                      <a:pt x="111" y="398"/>
                      <a:pt x="129" y="398"/>
                    </a:cubicBezTo>
                    <a:cubicBezTo>
                      <a:pt x="170" y="397"/>
                      <a:pt x="207" y="391"/>
                      <a:pt x="235" y="380"/>
                    </a:cubicBezTo>
                    <a:cubicBezTo>
                      <a:pt x="278" y="364"/>
                      <a:pt x="286" y="342"/>
                      <a:pt x="286" y="326"/>
                    </a:cubicBezTo>
                    <a:cubicBezTo>
                      <a:pt x="285" y="241"/>
                      <a:pt x="216" y="173"/>
                      <a:pt x="132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EB2A5B16-C01C-6142-984D-33C85FFC23C4}"/>
                  </a:ext>
                </a:extLst>
              </p:cNvPr>
              <p:cNvSpPr/>
              <p:nvPr/>
            </p:nvSpPr>
            <p:spPr bwMode="auto">
              <a:xfrm>
                <a:off x="5324" y="1520"/>
                <a:ext cx="678" cy="948"/>
              </a:xfrm>
              <a:custGeom>
                <a:avLst/>
                <a:gdLst>
                  <a:gd name="T0" fmla="*/ 286 w 286"/>
                  <a:gd name="T1" fmla="*/ 235 h 399"/>
                  <a:gd name="T2" fmla="*/ 163 w 286"/>
                  <a:gd name="T3" fmla="*/ 171 h 399"/>
                  <a:gd name="T4" fmla="*/ 241 w 286"/>
                  <a:gd name="T5" fmla="*/ 85 h 399"/>
                  <a:gd name="T6" fmla="*/ 154 w 286"/>
                  <a:gd name="T7" fmla="*/ 1 h 399"/>
                  <a:gd name="T8" fmla="*/ 70 w 286"/>
                  <a:gd name="T9" fmla="*/ 88 h 399"/>
                  <a:gd name="T10" fmla="*/ 151 w 286"/>
                  <a:gd name="T11" fmla="*/ 171 h 399"/>
                  <a:gd name="T12" fmla="*/ 2 w 286"/>
                  <a:gd name="T13" fmla="*/ 331 h 399"/>
                  <a:gd name="T14" fmla="*/ 54 w 286"/>
                  <a:gd name="T15" fmla="*/ 384 h 399"/>
                  <a:gd name="T16" fmla="*/ 161 w 286"/>
                  <a:gd name="T17" fmla="*/ 398 h 399"/>
                  <a:gd name="T18" fmla="*/ 216 w 286"/>
                  <a:gd name="T19" fmla="*/ 394 h 399"/>
                  <a:gd name="T20" fmla="*/ 286 w 286"/>
                  <a:gd name="T21" fmla="*/ 235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" h="399">
                    <a:moveTo>
                      <a:pt x="286" y="235"/>
                    </a:moveTo>
                    <a:cubicBezTo>
                      <a:pt x="257" y="196"/>
                      <a:pt x="212" y="172"/>
                      <a:pt x="163" y="171"/>
                    </a:cubicBezTo>
                    <a:cubicBezTo>
                      <a:pt x="207" y="167"/>
                      <a:pt x="242" y="130"/>
                      <a:pt x="241" y="85"/>
                    </a:cubicBezTo>
                    <a:cubicBezTo>
                      <a:pt x="240" y="38"/>
                      <a:pt x="201" y="0"/>
                      <a:pt x="154" y="1"/>
                    </a:cubicBezTo>
                    <a:cubicBezTo>
                      <a:pt x="107" y="1"/>
                      <a:pt x="69" y="41"/>
                      <a:pt x="70" y="88"/>
                    </a:cubicBezTo>
                    <a:cubicBezTo>
                      <a:pt x="71" y="133"/>
                      <a:pt x="106" y="169"/>
                      <a:pt x="151" y="171"/>
                    </a:cubicBezTo>
                    <a:cubicBezTo>
                      <a:pt x="67" y="176"/>
                      <a:pt x="0" y="247"/>
                      <a:pt x="2" y="331"/>
                    </a:cubicBezTo>
                    <a:cubicBezTo>
                      <a:pt x="2" y="347"/>
                      <a:pt x="11" y="369"/>
                      <a:pt x="54" y="384"/>
                    </a:cubicBezTo>
                    <a:cubicBezTo>
                      <a:pt x="83" y="394"/>
                      <a:pt x="120" y="399"/>
                      <a:pt x="161" y="398"/>
                    </a:cubicBezTo>
                    <a:cubicBezTo>
                      <a:pt x="180" y="398"/>
                      <a:pt x="198" y="396"/>
                      <a:pt x="216" y="394"/>
                    </a:cubicBezTo>
                    <a:cubicBezTo>
                      <a:pt x="219" y="332"/>
                      <a:pt x="246" y="277"/>
                      <a:pt x="286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Freeform 22">
                <a:extLst>
                  <a:ext uri="{FF2B5EF4-FFF2-40B4-BE49-F238E27FC236}">
                    <a16:creationId xmlns:a16="http://schemas.microsoft.com/office/drawing/2014/main" id="{AEECF7DC-1B5E-2B41-B876-9CF4130880AA}"/>
                  </a:ext>
                </a:extLst>
              </p:cNvPr>
              <p:cNvSpPr/>
              <p:nvPr/>
            </p:nvSpPr>
            <p:spPr bwMode="auto">
              <a:xfrm>
                <a:off x="6837" y="1513"/>
                <a:ext cx="656" cy="925"/>
              </a:xfrm>
              <a:custGeom>
                <a:avLst/>
                <a:gdLst>
                  <a:gd name="T0" fmla="*/ 127 w 277"/>
                  <a:gd name="T1" fmla="*/ 170 h 389"/>
                  <a:gd name="T2" fmla="*/ 127 w 277"/>
                  <a:gd name="T3" fmla="*/ 162 h 389"/>
                  <a:gd name="T4" fmla="*/ 201 w 277"/>
                  <a:gd name="T5" fmla="*/ 80 h 389"/>
                  <a:gd name="T6" fmla="*/ 119 w 277"/>
                  <a:gd name="T7" fmla="*/ 0 h 389"/>
                  <a:gd name="T8" fmla="*/ 118 w 277"/>
                  <a:gd name="T9" fmla="*/ 0 h 389"/>
                  <a:gd name="T10" fmla="*/ 61 w 277"/>
                  <a:gd name="T11" fmla="*/ 24 h 389"/>
                  <a:gd name="T12" fmla="*/ 38 w 277"/>
                  <a:gd name="T13" fmla="*/ 82 h 389"/>
                  <a:gd name="T14" fmla="*/ 115 w 277"/>
                  <a:gd name="T15" fmla="*/ 162 h 389"/>
                  <a:gd name="T16" fmla="*/ 115 w 277"/>
                  <a:gd name="T17" fmla="*/ 170 h 389"/>
                  <a:gd name="T18" fmla="*/ 0 w 277"/>
                  <a:gd name="T19" fmla="*/ 231 h 389"/>
                  <a:gd name="T20" fmla="*/ 76 w 277"/>
                  <a:gd name="T21" fmla="*/ 387 h 389"/>
                  <a:gd name="T22" fmla="*/ 124 w 277"/>
                  <a:gd name="T23" fmla="*/ 389 h 389"/>
                  <a:gd name="T24" fmla="*/ 229 w 277"/>
                  <a:gd name="T25" fmla="*/ 372 h 389"/>
                  <a:gd name="T26" fmla="*/ 277 w 277"/>
                  <a:gd name="T27" fmla="*/ 321 h 389"/>
                  <a:gd name="T28" fmla="*/ 127 w 277"/>
                  <a:gd name="T29" fmla="*/ 17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7" h="389">
                    <a:moveTo>
                      <a:pt x="127" y="170"/>
                    </a:moveTo>
                    <a:cubicBezTo>
                      <a:pt x="127" y="162"/>
                      <a:pt x="127" y="162"/>
                      <a:pt x="127" y="162"/>
                    </a:cubicBezTo>
                    <a:cubicBezTo>
                      <a:pt x="169" y="158"/>
                      <a:pt x="201" y="122"/>
                      <a:pt x="201" y="80"/>
                    </a:cubicBezTo>
                    <a:cubicBezTo>
                      <a:pt x="200" y="36"/>
                      <a:pt x="163" y="0"/>
                      <a:pt x="119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96" y="0"/>
                      <a:pt x="76" y="9"/>
                      <a:pt x="61" y="24"/>
                    </a:cubicBezTo>
                    <a:cubicBezTo>
                      <a:pt x="45" y="40"/>
                      <a:pt x="37" y="61"/>
                      <a:pt x="38" y="82"/>
                    </a:cubicBezTo>
                    <a:cubicBezTo>
                      <a:pt x="38" y="125"/>
                      <a:pt x="72" y="160"/>
                      <a:pt x="115" y="162"/>
                    </a:cubicBezTo>
                    <a:cubicBezTo>
                      <a:pt x="115" y="170"/>
                      <a:pt x="115" y="170"/>
                      <a:pt x="115" y="170"/>
                    </a:cubicBezTo>
                    <a:cubicBezTo>
                      <a:pt x="69" y="173"/>
                      <a:pt x="28" y="195"/>
                      <a:pt x="0" y="231"/>
                    </a:cubicBezTo>
                    <a:cubicBezTo>
                      <a:pt x="43" y="273"/>
                      <a:pt x="70" y="328"/>
                      <a:pt x="76" y="387"/>
                    </a:cubicBezTo>
                    <a:cubicBezTo>
                      <a:pt x="91" y="389"/>
                      <a:pt x="108" y="389"/>
                      <a:pt x="124" y="389"/>
                    </a:cubicBezTo>
                    <a:cubicBezTo>
                      <a:pt x="164" y="388"/>
                      <a:pt x="201" y="382"/>
                      <a:pt x="229" y="372"/>
                    </a:cubicBezTo>
                    <a:cubicBezTo>
                      <a:pt x="261" y="359"/>
                      <a:pt x="277" y="342"/>
                      <a:pt x="277" y="321"/>
                    </a:cubicBezTo>
                    <a:cubicBezTo>
                      <a:pt x="276" y="238"/>
                      <a:pt x="210" y="172"/>
                      <a:pt x="127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Freeform 23">
                <a:extLst>
                  <a:ext uri="{FF2B5EF4-FFF2-40B4-BE49-F238E27FC236}">
                    <a16:creationId xmlns:a16="http://schemas.microsoft.com/office/drawing/2014/main" id="{9BE52773-B5A2-E641-8C3E-15ED2B911306}"/>
                  </a:ext>
                </a:extLst>
              </p:cNvPr>
              <p:cNvSpPr/>
              <p:nvPr/>
            </p:nvSpPr>
            <p:spPr bwMode="auto">
              <a:xfrm>
                <a:off x="5924" y="1452"/>
                <a:ext cx="993" cy="1254"/>
              </a:xfrm>
              <a:custGeom>
                <a:avLst/>
                <a:gdLst>
                  <a:gd name="T0" fmla="*/ 217 w 419"/>
                  <a:gd name="T1" fmla="*/ 230 h 528"/>
                  <a:gd name="T2" fmla="*/ 217 w 419"/>
                  <a:gd name="T3" fmla="*/ 222 h 528"/>
                  <a:gd name="T4" fmla="*/ 316 w 419"/>
                  <a:gd name="T5" fmla="*/ 110 h 528"/>
                  <a:gd name="T6" fmla="*/ 205 w 419"/>
                  <a:gd name="T7" fmla="*/ 0 h 528"/>
                  <a:gd name="T8" fmla="*/ 203 w 419"/>
                  <a:gd name="T9" fmla="*/ 0 h 528"/>
                  <a:gd name="T10" fmla="*/ 93 w 419"/>
                  <a:gd name="T11" fmla="*/ 113 h 528"/>
                  <a:gd name="T12" fmla="*/ 196 w 419"/>
                  <a:gd name="T13" fmla="*/ 222 h 528"/>
                  <a:gd name="T14" fmla="*/ 196 w 419"/>
                  <a:gd name="T15" fmla="*/ 230 h 528"/>
                  <a:gd name="T16" fmla="*/ 2 w 419"/>
                  <a:gd name="T17" fmla="*/ 441 h 528"/>
                  <a:gd name="T18" fmla="*/ 202 w 419"/>
                  <a:gd name="T19" fmla="*/ 528 h 528"/>
                  <a:gd name="T20" fmla="*/ 202 w 419"/>
                  <a:gd name="T21" fmla="*/ 528 h 528"/>
                  <a:gd name="T22" fmla="*/ 211 w 419"/>
                  <a:gd name="T23" fmla="*/ 528 h 528"/>
                  <a:gd name="T24" fmla="*/ 418 w 419"/>
                  <a:gd name="T25" fmla="*/ 434 h 528"/>
                  <a:gd name="T26" fmla="*/ 217 w 419"/>
                  <a:gd name="T27" fmla="*/ 23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9" h="528">
                    <a:moveTo>
                      <a:pt x="217" y="230"/>
                    </a:move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74" y="215"/>
                      <a:pt x="317" y="167"/>
                      <a:pt x="316" y="110"/>
                    </a:cubicBezTo>
                    <a:cubicBezTo>
                      <a:pt x="315" y="49"/>
                      <a:pt x="265" y="0"/>
                      <a:pt x="205" y="0"/>
                    </a:cubicBezTo>
                    <a:cubicBezTo>
                      <a:pt x="204" y="0"/>
                      <a:pt x="203" y="0"/>
                      <a:pt x="203" y="0"/>
                    </a:cubicBezTo>
                    <a:cubicBezTo>
                      <a:pt x="141" y="1"/>
                      <a:pt x="92" y="52"/>
                      <a:pt x="93" y="113"/>
                    </a:cubicBezTo>
                    <a:cubicBezTo>
                      <a:pt x="94" y="171"/>
                      <a:pt x="138" y="217"/>
                      <a:pt x="196" y="222"/>
                    </a:cubicBezTo>
                    <a:cubicBezTo>
                      <a:pt x="196" y="230"/>
                      <a:pt x="196" y="230"/>
                      <a:pt x="196" y="230"/>
                    </a:cubicBezTo>
                    <a:cubicBezTo>
                      <a:pt x="85" y="238"/>
                      <a:pt x="0" y="330"/>
                      <a:pt x="2" y="441"/>
                    </a:cubicBezTo>
                    <a:cubicBezTo>
                      <a:pt x="3" y="501"/>
                      <a:pt x="103" y="528"/>
                      <a:pt x="202" y="528"/>
                    </a:cubicBezTo>
                    <a:cubicBezTo>
                      <a:pt x="202" y="528"/>
                      <a:pt x="202" y="528"/>
                      <a:pt x="202" y="528"/>
                    </a:cubicBezTo>
                    <a:cubicBezTo>
                      <a:pt x="205" y="528"/>
                      <a:pt x="208" y="528"/>
                      <a:pt x="211" y="528"/>
                    </a:cubicBezTo>
                    <a:cubicBezTo>
                      <a:pt x="315" y="526"/>
                      <a:pt x="419" y="496"/>
                      <a:pt x="418" y="434"/>
                    </a:cubicBezTo>
                    <a:cubicBezTo>
                      <a:pt x="417" y="323"/>
                      <a:pt x="328" y="234"/>
                      <a:pt x="217" y="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2C373B42-18FA-8E4C-B5F0-BFC328FC4FF3}"/>
                  </a:ext>
                </a:extLst>
              </p:cNvPr>
              <p:cNvSpPr/>
              <p:nvPr/>
            </p:nvSpPr>
            <p:spPr bwMode="auto">
              <a:xfrm>
                <a:off x="5334" y="1532"/>
                <a:ext cx="656" cy="927"/>
              </a:xfrm>
              <a:custGeom>
                <a:avLst/>
                <a:gdLst>
                  <a:gd name="T0" fmla="*/ 159 w 277"/>
                  <a:gd name="T1" fmla="*/ 170 h 390"/>
                  <a:gd name="T2" fmla="*/ 159 w 277"/>
                  <a:gd name="T3" fmla="*/ 162 h 390"/>
                  <a:gd name="T4" fmla="*/ 233 w 277"/>
                  <a:gd name="T5" fmla="*/ 80 h 390"/>
                  <a:gd name="T6" fmla="*/ 152 w 277"/>
                  <a:gd name="T7" fmla="*/ 0 h 390"/>
                  <a:gd name="T8" fmla="*/ 150 w 277"/>
                  <a:gd name="T9" fmla="*/ 0 h 390"/>
                  <a:gd name="T10" fmla="*/ 70 w 277"/>
                  <a:gd name="T11" fmla="*/ 83 h 390"/>
                  <a:gd name="T12" fmla="*/ 147 w 277"/>
                  <a:gd name="T13" fmla="*/ 162 h 390"/>
                  <a:gd name="T14" fmla="*/ 147 w 277"/>
                  <a:gd name="T15" fmla="*/ 170 h 390"/>
                  <a:gd name="T16" fmla="*/ 2 w 277"/>
                  <a:gd name="T17" fmla="*/ 326 h 390"/>
                  <a:gd name="T18" fmla="*/ 52 w 277"/>
                  <a:gd name="T19" fmla="*/ 375 h 390"/>
                  <a:gd name="T20" fmla="*/ 157 w 277"/>
                  <a:gd name="T21" fmla="*/ 389 h 390"/>
                  <a:gd name="T22" fmla="*/ 208 w 277"/>
                  <a:gd name="T23" fmla="*/ 385 h 390"/>
                  <a:gd name="T24" fmla="*/ 277 w 277"/>
                  <a:gd name="T25" fmla="*/ 230 h 390"/>
                  <a:gd name="T26" fmla="*/ 159 w 277"/>
                  <a:gd name="T27" fmla="*/ 17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7" h="390">
                    <a:moveTo>
                      <a:pt x="159" y="170"/>
                    </a:moveTo>
                    <a:cubicBezTo>
                      <a:pt x="159" y="162"/>
                      <a:pt x="159" y="162"/>
                      <a:pt x="159" y="162"/>
                    </a:cubicBezTo>
                    <a:cubicBezTo>
                      <a:pt x="201" y="159"/>
                      <a:pt x="234" y="122"/>
                      <a:pt x="233" y="80"/>
                    </a:cubicBezTo>
                    <a:cubicBezTo>
                      <a:pt x="232" y="36"/>
                      <a:pt x="196" y="0"/>
                      <a:pt x="152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05" y="0"/>
                      <a:pt x="69" y="38"/>
                      <a:pt x="70" y="83"/>
                    </a:cubicBezTo>
                    <a:cubicBezTo>
                      <a:pt x="71" y="125"/>
                      <a:pt x="104" y="160"/>
                      <a:pt x="147" y="162"/>
                    </a:cubicBezTo>
                    <a:cubicBezTo>
                      <a:pt x="147" y="170"/>
                      <a:pt x="147" y="170"/>
                      <a:pt x="147" y="170"/>
                    </a:cubicBezTo>
                    <a:cubicBezTo>
                      <a:pt x="64" y="175"/>
                      <a:pt x="0" y="244"/>
                      <a:pt x="2" y="326"/>
                    </a:cubicBezTo>
                    <a:cubicBezTo>
                      <a:pt x="2" y="341"/>
                      <a:pt x="11" y="361"/>
                      <a:pt x="52" y="375"/>
                    </a:cubicBezTo>
                    <a:cubicBezTo>
                      <a:pt x="79" y="385"/>
                      <a:pt x="117" y="390"/>
                      <a:pt x="157" y="389"/>
                    </a:cubicBezTo>
                    <a:cubicBezTo>
                      <a:pt x="174" y="389"/>
                      <a:pt x="191" y="388"/>
                      <a:pt x="208" y="385"/>
                    </a:cubicBezTo>
                    <a:cubicBezTo>
                      <a:pt x="212" y="327"/>
                      <a:pt x="237" y="272"/>
                      <a:pt x="277" y="230"/>
                    </a:cubicBezTo>
                    <a:cubicBezTo>
                      <a:pt x="249" y="193"/>
                      <a:pt x="206" y="171"/>
                      <a:pt x="159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Freeform 25">
                <a:extLst>
                  <a:ext uri="{FF2B5EF4-FFF2-40B4-BE49-F238E27FC236}">
                    <a16:creationId xmlns:a16="http://schemas.microsoft.com/office/drawing/2014/main" id="{B97C464E-A1A3-1945-86C8-132436B76534}"/>
                  </a:ext>
                </a:extLst>
              </p:cNvPr>
              <p:cNvSpPr/>
              <p:nvPr/>
            </p:nvSpPr>
            <p:spPr bwMode="auto">
              <a:xfrm>
                <a:off x="5334" y="1532"/>
                <a:ext cx="656" cy="927"/>
              </a:xfrm>
              <a:custGeom>
                <a:avLst/>
                <a:gdLst>
                  <a:gd name="T0" fmla="*/ 233 w 277"/>
                  <a:gd name="T1" fmla="*/ 80 h 390"/>
                  <a:gd name="T2" fmla="*/ 152 w 277"/>
                  <a:gd name="T3" fmla="*/ 0 h 390"/>
                  <a:gd name="T4" fmla="*/ 150 w 277"/>
                  <a:gd name="T5" fmla="*/ 0 h 390"/>
                  <a:gd name="T6" fmla="*/ 70 w 277"/>
                  <a:gd name="T7" fmla="*/ 83 h 390"/>
                  <a:gd name="T8" fmla="*/ 147 w 277"/>
                  <a:gd name="T9" fmla="*/ 162 h 390"/>
                  <a:gd name="T10" fmla="*/ 147 w 277"/>
                  <a:gd name="T11" fmla="*/ 166 h 390"/>
                  <a:gd name="T12" fmla="*/ 149 w 277"/>
                  <a:gd name="T13" fmla="*/ 167 h 390"/>
                  <a:gd name="T14" fmla="*/ 147 w 277"/>
                  <a:gd name="T15" fmla="*/ 166 h 390"/>
                  <a:gd name="T16" fmla="*/ 147 w 277"/>
                  <a:gd name="T17" fmla="*/ 170 h 390"/>
                  <a:gd name="T18" fmla="*/ 2 w 277"/>
                  <a:gd name="T19" fmla="*/ 326 h 390"/>
                  <a:gd name="T20" fmla="*/ 52 w 277"/>
                  <a:gd name="T21" fmla="*/ 375 h 390"/>
                  <a:gd name="T22" fmla="*/ 157 w 277"/>
                  <a:gd name="T23" fmla="*/ 389 h 390"/>
                  <a:gd name="T24" fmla="*/ 208 w 277"/>
                  <a:gd name="T25" fmla="*/ 385 h 390"/>
                  <a:gd name="T26" fmla="*/ 277 w 277"/>
                  <a:gd name="T27" fmla="*/ 230 h 390"/>
                  <a:gd name="T28" fmla="*/ 159 w 277"/>
                  <a:gd name="T29" fmla="*/ 170 h 390"/>
                  <a:gd name="T30" fmla="*/ 159 w 277"/>
                  <a:gd name="T31" fmla="*/ 166 h 390"/>
                  <a:gd name="T32" fmla="*/ 156 w 277"/>
                  <a:gd name="T33" fmla="*/ 167 h 390"/>
                  <a:gd name="T34" fmla="*/ 159 w 277"/>
                  <a:gd name="T35" fmla="*/ 166 h 390"/>
                  <a:gd name="T36" fmla="*/ 159 w 277"/>
                  <a:gd name="T37" fmla="*/ 162 h 390"/>
                  <a:gd name="T38" fmla="*/ 233 w 277"/>
                  <a:gd name="T39" fmla="*/ 8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7" h="390">
                    <a:moveTo>
                      <a:pt x="233" y="80"/>
                    </a:moveTo>
                    <a:cubicBezTo>
                      <a:pt x="232" y="36"/>
                      <a:pt x="196" y="0"/>
                      <a:pt x="152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05" y="0"/>
                      <a:pt x="69" y="38"/>
                      <a:pt x="70" y="83"/>
                    </a:cubicBezTo>
                    <a:cubicBezTo>
                      <a:pt x="71" y="125"/>
                      <a:pt x="104" y="160"/>
                      <a:pt x="147" y="162"/>
                    </a:cubicBezTo>
                    <a:cubicBezTo>
                      <a:pt x="147" y="166"/>
                      <a:pt x="147" y="166"/>
                      <a:pt x="147" y="166"/>
                    </a:cubicBezTo>
                    <a:cubicBezTo>
                      <a:pt x="149" y="167"/>
                      <a:pt x="149" y="167"/>
                      <a:pt x="149" y="167"/>
                    </a:cubicBezTo>
                    <a:cubicBezTo>
                      <a:pt x="147" y="166"/>
                      <a:pt x="147" y="166"/>
                      <a:pt x="147" y="166"/>
                    </a:cubicBezTo>
                    <a:cubicBezTo>
                      <a:pt x="147" y="170"/>
                      <a:pt x="147" y="170"/>
                      <a:pt x="147" y="170"/>
                    </a:cubicBezTo>
                    <a:cubicBezTo>
                      <a:pt x="64" y="175"/>
                      <a:pt x="0" y="244"/>
                      <a:pt x="2" y="326"/>
                    </a:cubicBezTo>
                    <a:cubicBezTo>
                      <a:pt x="2" y="341"/>
                      <a:pt x="11" y="361"/>
                      <a:pt x="52" y="375"/>
                    </a:cubicBezTo>
                    <a:cubicBezTo>
                      <a:pt x="79" y="385"/>
                      <a:pt x="117" y="390"/>
                      <a:pt x="157" y="389"/>
                    </a:cubicBezTo>
                    <a:cubicBezTo>
                      <a:pt x="174" y="389"/>
                      <a:pt x="191" y="388"/>
                      <a:pt x="208" y="385"/>
                    </a:cubicBezTo>
                    <a:cubicBezTo>
                      <a:pt x="212" y="327"/>
                      <a:pt x="237" y="272"/>
                      <a:pt x="277" y="230"/>
                    </a:cubicBezTo>
                    <a:cubicBezTo>
                      <a:pt x="249" y="193"/>
                      <a:pt x="206" y="171"/>
                      <a:pt x="159" y="170"/>
                    </a:cubicBezTo>
                    <a:cubicBezTo>
                      <a:pt x="159" y="166"/>
                      <a:pt x="159" y="166"/>
                      <a:pt x="159" y="166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9" y="166"/>
                      <a:pt x="159" y="166"/>
                      <a:pt x="159" y="166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201" y="159"/>
                      <a:pt x="234" y="122"/>
                      <a:pt x="23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B9B43F5E-002B-1A41-B1E3-FFC4BA6E2BC9}"/>
                  </a:ext>
                </a:extLst>
              </p:cNvPr>
              <p:cNvSpPr/>
              <p:nvPr/>
            </p:nvSpPr>
            <p:spPr bwMode="auto">
              <a:xfrm>
                <a:off x="5315" y="1924"/>
                <a:ext cx="702" cy="552"/>
              </a:xfrm>
              <a:custGeom>
                <a:avLst/>
                <a:gdLst>
                  <a:gd name="T0" fmla="*/ 294 w 296"/>
                  <a:gd name="T1" fmla="*/ 63 h 232"/>
                  <a:gd name="T2" fmla="*/ 192 w 296"/>
                  <a:gd name="T3" fmla="*/ 0 h 232"/>
                  <a:gd name="T4" fmla="*/ 167 w 296"/>
                  <a:gd name="T5" fmla="*/ 1 h 232"/>
                  <a:gd name="T6" fmla="*/ 167 w 296"/>
                  <a:gd name="T7" fmla="*/ 5 h 232"/>
                  <a:gd name="T8" fmla="*/ 285 w 296"/>
                  <a:gd name="T9" fmla="*/ 65 h 232"/>
                  <a:gd name="T10" fmla="*/ 216 w 296"/>
                  <a:gd name="T11" fmla="*/ 220 h 232"/>
                  <a:gd name="T12" fmla="*/ 165 w 296"/>
                  <a:gd name="T13" fmla="*/ 224 h 232"/>
                  <a:gd name="T14" fmla="*/ 60 w 296"/>
                  <a:gd name="T15" fmla="*/ 210 h 232"/>
                  <a:gd name="T16" fmla="*/ 10 w 296"/>
                  <a:gd name="T17" fmla="*/ 161 h 232"/>
                  <a:gd name="T18" fmla="*/ 155 w 296"/>
                  <a:gd name="T19" fmla="*/ 5 h 232"/>
                  <a:gd name="T20" fmla="*/ 155 w 296"/>
                  <a:gd name="T21" fmla="*/ 1 h 232"/>
                  <a:gd name="T22" fmla="*/ 130 w 296"/>
                  <a:gd name="T23" fmla="*/ 1 h 232"/>
                  <a:gd name="T24" fmla="*/ 155 w 296"/>
                  <a:gd name="T25" fmla="*/ 1 h 232"/>
                  <a:gd name="T26" fmla="*/ 130 w 296"/>
                  <a:gd name="T27" fmla="*/ 1 h 232"/>
                  <a:gd name="T28" fmla="*/ 2 w 296"/>
                  <a:gd name="T29" fmla="*/ 161 h 232"/>
                  <a:gd name="T30" fmla="*/ 57 w 296"/>
                  <a:gd name="T31" fmla="*/ 218 h 232"/>
                  <a:gd name="T32" fmla="*/ 157 w 296"/>
                  <a:gd name="T33" fmla="*/ 232 h 232"/>
                  <a:gd name="T34" fmla="*/ 165 w 296"/>
                  <a:gd name="T35" fmla="*/ 232 h 232"/>
                  <a:gd name="T36" fmla="*/ 220 w 296"/>
                  <a:gd name="T37" fmla="*/ 228 h 232"/>
                  <a:gd name="T38" fmla="*/ 224 w 296"/>
                  <a:gd name="T39" fmla="*/ 227 h 232"/>
                  <a:gd name="T40" fmla="*/ 224 w 296"/>
                  <a:gd name="T41" fmla="*/ 224 h 232"/>
                  <a:gd name="T42" fmla="*/ 293 w 296"/>
                  <a:gd name="T43" fmla="*/ 68 h 232"/>
                  <a:gd name="T44" fmla="*/ 296 w 296"/>
                  <a:gd name="T45" fmla="*/ 66 h 232"/>
                  <a:gd name="T46" fmla="*/ 294 w 296"/>
                  <a:gd name="T47" fmla="*/ 6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6" h="232">
                    <a:moveTo>
                      <a:pt x="294" y="63"/>
                    </a:moveTo>
                    <a:cubicBezTo>
                      <a:pt x="269" y="29"/>
                      <a:pt x="232" y="7"/>
                      <a:pt x="192" y="0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5"/>
                      <a:pt x="167" y="5"/>
                      <a:pt x="167" y="5"/>
                    </a:cubicBezTo>
                    <a:cubicBezTo>
                      <a:pt x="214" y="6"/>
                      <a:pt x="257" y="28"/>
                      <a:pt x="285" y="65"/>
                    </a:cubicBezTo>
                    <a:cubicBezTo>
                      <a:pt x="245" y="107"/>
                      <a:pt x="220" y="162"/>
                      <a:pt x="216" y="220"/>
                    </a:cubicBezTo>
                    <a:cubicBezTo>
                      <a:pt x="199" y="223"/>
                      <a:pt x="182" y="224"/>
                      <a:pt x="165" y="224"/>
                    </a:cubicBezTo>
                    <a:cubicBezTo>
                      <a:pt x="125" y="225"/>
                      <a:pt x="87" y="220"/>
                      <a:pt x="60" y="210"/>
                    </a:cubicBezTo>
                    <a:cubicBezTo>
                      <a:pt x="19" y="196"/>
                      <a:pt x="10" y="176"/>
                      <a:pt x="10" y="161"/>
                    </a:cubicBezTo>
                    <a:cubicBezTo>
                      <a:pt x="8" y="79"/>
                      <a:pt x="72" y="10"/>
                      <a:pt x="155" y="5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55" y="1"/>
                      <a:pt x="155" y="1"/>
                      <a:pt x="155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55" y="16"/>
                      <a:pt x="0" y="83"/>
                      <a:pt x="2" y="161"/>
                    </a:cubicBezTo>
                    <a:cubicBezTo>
                      <a:pt x="2" y="178"/>
                      <a:pt x="12" y="202"/>
                      <a:pt x="57" y="218"/>
                    </a:cubicBezTo>
                    <a:cubicBezTo>
                      <a:pt x="84" y="227"/>
                      <a:pt x="119" y="232"/>
                      <a:pt x="157" y="232"/>
                    </a:cubicBezTo>
                    <a:cubicBezTo>
                      <a:pt x="160" y="232"/>
                      <a:pt x="162" y="232"/>
                      <a:pt x="165" y="232"/>
                    </a:cubicBezTo>
                    <a:cubicBezTo>
                      <a:pt x="183" y="232"/>
                      <a:pt x="202" y="230"/>
                      <a:pt x="220" y="228"/>
                    </a:cubicBezTo>
                    <a:cubicBezTo>
                      <a:pt x="224" y="227"/>
                      <a:pt x="224" y="227"/>
                      <a:pt x="224" y="227"/>
                    </a:cubicBezTo>
                    <a:cubicBezTo>
                      <a:pt x="224" y="224"/>
                      <a:pt x="224" y="224"/>
                      <a:pt x="224" y="224"/>
                    </a:cubicBezTo>
                    <a:cubicBezTo>
                      <a:pt x="227" y="165"/>
                      <a:pt x="252" y="110"/>
                      <a:pt x="293" y="68"/>
                    </a:cubicBezTo>
                    <a:cubicBezTo>
                      <a:pt x="296" y="66"/>
                      <a:pt x="296" y="66"/>
                      <a:pt x="296" y="66"/>
                    </a:cubicBezTo>
                    <a:lnTo>
                      <a:pt x="294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Freeform 27">
                <a:extLst>
                  <a:ext uri="{FF2B5EF4-FFF2-40B4-BE49-F238E27FC236}">
                    <a16:creationId xmlns:a16="http://schemas.microsoft.com/office/drawing/2014/main" id="{C7D78664-75BE-9844-A42A-86F4BCE57679}"/>
                  </a:ext>
                </a:extLst>
              </p:cNvPr>
              <p:cNvSpPr/>
              <p:nvPr/>
            </p:nvSpPr>
            <p:spPr bwMode="auto">
              <a:xfrm>
                <a:off x="5479" y="1513"/>
                <a:ext cx="429" cy="414"/>
              </a:xfrm>
              <a:custGeom>
                <a:avLst/>
                <a:gdLst>
                  <a:gd name="T0" fmla="*/ 86 w 181"/>
                  <a:gd name="T1" fmla="*/ 170 h 174"/>
                  <a:gd name="T2" fmla="*/ 9 w 181"/>
                  <a:gd name="T3" fmla="*/ 91 h 174"/>
                  <a:gd name="T4" fmla="*/ 89 w 181"/>
                  <a:gd name="T5" fmla="*/ 8 h 174"/>
                  <a:gd name="T6" fmla="*/ 91 w 181"/>
                  <a:gd name="T7" fmla="*/ 8 h 174"/>
                  <a:gd name="T8" fmla="*/ 172 w 181"/>
                  <a:gd name="T9" fmla="*/ 88 h 174"/>
                  <a:gd name="T10" fmla="*/ 98 w 181"/>
                  <a:gd name="T11" fmla="*/ 170 h 174"/>
                  <a:gd name="T12" fmla="*/ 98 w 181"/>
                  <a:gd name="T13" fmla="*/ 174 h 174"/>
                  <a:gd name="T14" fmla="*/ 123 w 181"/>
                  <a:gd name="T15" fmla="*/ 173 h 174"/>
                  <a:gd name="T16" fmla="*/ 98 w 181"/>
                  <a:gd name="T17" fmla="*/ 174 h 174"/>
                  <a:gd name="T18" fmla="*/ 123 w 181"/>
                  <a:gd name="T19" fmla="*/ 173 h 174"/>
                  <a:gd name="T20" fmla="*/ 180 w 181"/>
                  <a:gd name="T21" fmla="*/ 88 h 174"/>
                  <a:gd name="T22" fmla="*/ 91 w 181"/>
                  <a:gd name="T23" fmla="*/ 0 h 174"/>
                  <a:gd name="T24" fmla="*/ 89 w 181"/>
                  <a:gd name="T25" fmla="*/ 0 h 174"/>
                  <a:gd name="T26" fmla="*/ 1 w 181"/>
                  <a:gd name="T27" fmla="*/ 91 h 174"/>
                  <a:gd name="T28" fmla="*/ 61 w 181"/>
                  <a:gd name="T29" fmla="*/ 174 h 174"/>
                  <a:gd name="T30" fmla="*/ 86 w 181"/>
                  <a:gd name="T31" fmla="*/ 174 h 174"/>
                  <a:gd name="T32" fmla="*/ 86 w 181"/>
                  <a:gd name="T33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1" h="174">
                    <a:moveTo>
                      <a:pt x="86" y="170"/>
                    </a:moveTo>
                    <a:cubicBezTo>
                      <a:pt x="43" y="168"/>
                      <a:pt x="10" y="133"/>
                      <a:pt x="9" y="91"/>
                    </a:cubicBezTo>
                    <a:cubicBezTo>
                      <a:pt x="8" y="46"/>
                      <a:pt x="44" y="8"/>
                      <a:pt x="89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135" y="8"/>
                      <a:pt x="171" y="44"/>
                      <a:pt x="172" y="88"/>
                    </a:cubicBezTo>
                    <a:cubicBezTo>
                      <a:pt x="173" y="130"/>
                      <a:pt x="140" y="167"/>
                      <a:pt x="98" y="170"/>
                    </a:cubicBezTo>
                    <a:cubicBezTo>
                      <a:pt x="98" y="174"/>
                      <a:pt x="98" y="174"/>
                      <a:pt x="98" y="174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98" y="174"/>
                      <a:pt x="98" y="174"/>
                      <a:pt x="98" y="174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57" y="159"/>
                      <a:pt x="181" y="126"/>
                      <a:pt x="180" y="88"/>
                    </a:cubicBezTo>
                    <a:cubicBezTo>
                      <a:pt x="179" y="39"/>
                      <a:pt x="139" y="0"/>
                      <a:pt x="91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40" y="0"/>
                      <a:pt x="0" y="41"/>
                      <a:pt x="1" y="91"/>
                    </a:cubicBezTo>
                    <a:cubicBezTo>
                      <a:pt x="2" y="129"/>
                      <a:pt x="27" y="162"/>
                      <a:pt x="61" y="174"/>
                    </a:cubicBezTo>
                    <a:cubicBezTo>
                      <a:pt x="86" y="174"/>
                      <a:pt x="86" y="174"/>
                      <a:pt x="86" y="174"/>
                    </a:cubicBezTo>
                    <a:lnTo>
                      <a:pt x="86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88530732-015B-A848-97CE-A38B3CF88114}"/>
                  </a:ext>
                </a:extLst>
              </p:cNvPr>
              <p:cNvSpPr/>
              <p:nvPr/>
            </p:nvSpPr>
            <p:spPr bwMode="auto">
              <a:xfrm>
                <a:off x="5924" y="1452"/>
                <a:ext cx="993" cy="1254"/>
              </a:xfrm>
              <a:custGeom>
                <a:avLst/>
                <a:gdLst>
                  <a:gd name="T0" fmla="*/ 316 w 419"/>
                  <a:gd name="T1" fmla="*/ 110 h 528"/>
                  <a:gd name="T2" fmla="*/ 205 w 419"/>
                  <a:gd name="T3" fmla="*/ 0 h 528"/>
                  <a:gd name="T4" fmla="*/ 203 w 419"/>
                  <a:gd name="T5" fmla="*/ 0 h 528"/>
                  <a:gd name="T6" fmla="*/ 93 w 419"/>
                  <a:gd name="T7" fmla="*/ 113 h 528"/>
                  <a:gd name="T8" fmla="*/ 196 w 419"/>
                  <a:gd name="T9" fmla="*/ 222 h 528"/>
                  <a:gd name="T10" fmla="*/ 196 w 419"/>
                  <a:gd name="T11" fmla="*/ 226 h 528"/>
                  <a:gd name="T12" fmla="*/ 198 w 419"/>
                  <a:gd name="T13" fmla="*/ 226 h 528"/>
                  <a:gd name="T14" fmla="*/ 196 w 419"/>
                  <a:gd name="T15" fmla="*/ 226 h 528"/>
                  <a:gd name="T16" fmla="*/ 196 w 419"/>
                  <a:gd name="T17" fmla="*/ 230 h 528"/>
                  <a:gd name="T18" fmla="*/ 2 w 419"/>
                  <a:gd name="T19" fmla="*/ 441 h 528"/>
                  <a:gd name="T20" fmla="*/ 202 w 419"/>
                  <a:gd name="T21" fmla="*/ 528 h 528"/>
                  <a:gd name="T22" fmla="*/ 202 w 419"/>
                  <a:gd name="T23" fmla="*/ 528 h 528"/>
                  <a:gd name="T24" fmla="*/ 211 w 419"/>
                  <a:gd name="T25" fmla="*/ 528 h 528"/>
                  <a:gd name="T26" fmla="*/ 418 w 419"/>
                  <a:gd name="T27" fmla="*/ 434 h 528"/>
                  <a:gd name="T28" fmla="*/ 217 w 419"/>
                  <a:gd name="T29" fmla="*/ 230 h 528"/>
                  <a:gd name="T30" fmla="*/ 217 w 419"/>
                  <a:gd name="T31" fmla="*/ 226 h 528"/>
                  <a:gd name="T32" fmla="*/ 213 w 419"/>
                  <a:gd name="T33" fmla="*/ 226 h 528"/>
                  <a:gd name="T34" fmla="*/ 217 w 419"/>
                  <a:gd name="T35" fmla="*/ 226 h 528"/>
                  <a:gd name="T36" fmla="*/ 217 w 419"/>
                  <a:gd name="T37" fmla="*/ 222 h 528"/>
                  <a:gd name="T38" fmla="*/ 316 w 419"/>
                  <a:gd name="T39" fmla="*/ 11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9" h="528">
                    <a:moveTo>
                      <a:pt x="316" y="110"/>
                    </a:moveTo>
                    <a:cubicBezTo>
                      <a:pt x="315" y="49"/>
                      <a:pt x="265" y="0"/>
                      <a:pt x="205" y="0"/>
                    </a:cubicBezTo>
                    <a:cubicBezTo>
                      <a:pt x="204" y="0"/>
                      <a:pt x="203" y="0"/>
                      <a:pt x="203" y="0"/>
                    </a:cubicBezTo>
                    <a:cubicBezTo>
                      <a:pt x="141" y="1"/>
                      <a:pt x="92" y="52"/>
                      <a:pt x="93" y="113"/>
                    </a:cubicBezTo>
                    <a:cubicBezTo>
                      <a:pt x="94" y="171"/>
                      <a:pt x="138" y="217"/>
                      <a:pt x="196" y="222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8" y="226"/>
                      <a:pt x="198" y="226"/>
                      <a:pt x="198" y="226"/>
                    </a:cubicBezTo>
                    <a:cubicBezTo>
                      <a:pt x="196" y="226"/>
                      <a:pt x="196" y="226"/>
                      <a:pt x="196" y="226"/>
                    </a:cubicBezTo>
                    <a:cubicBezTo>
                      <a:pt x="196" y="230"/>
                      <a:pt x="196" y="230"/>
                      <a:pt x="196" y="230"/>
                    </a:cubicBezTo>
                    <a:cubicBezTo>
                      <a:pt x="85" y="238"/>
                      <a:pt x="0" y="330"/>
                      <a:pt x="2" y="441"/>
                    </a:cubicBezTo>
                    <a:cubicBezTo>
                      <a:pt x="3" y="501"/>
                      <a:pt x="103" y="528"/>
                      <a:pt x="202" y="528"/>
                    </a:cubicBezTo>
                    <a:cubicBezTo>
                      <a:pt x="202" y="528"/>
                      <a:pt x="202" y="528"/>
                      <a:pt x="202" y="528"/>
                    </a:cubicBezTo>
                    <a:cubicBezTo>
                      <a:pt x="205" y="528"/>
                      <a:pt x="208" y="528"/>
                      <a:pt x="211" y="528"/>
                    </a:cubicBezTo>
                    <a:cubicBezTo>
                      <a:pt x="315" y="526"/>
                      <a:pt x="419" y="496"/>
                      <a:pt x="418" y="434"/>
                    </a:cubicBezTo>
                    <a:cubicBezTo>
                      <a:pt x="417" y="323"/>
                      <a:pt x="328" y="234"/>
                      <a:pt x="217" y="230"/>
                    </a:cubicBezTo>
                    <a:cubicBezTo>
                      <a:pt x="217" y="226"/>
                      <a:pt x="217" y="226"/>
                      <a:pt x="217" y="226"/>
                    </a:cubicBezTo>
                    <a:cubicBezTo>
                      <a:pt x="213" y="226"/>
                      <a:pt x="213" y="226"/>
                      <a:pt x="213" y="226"/>
                    </a:cubicBezTo>
                    <a:cubicBezTo>
                      <a:pt x="217" y="226"/>
                      <a:pt x="217" y="226"/>
                      <a:pt x="217" y="226"/>
                    </a:cubicBez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74" y="215"/>
                      <a:pt x="317" y="167"/>
                      <a:pt x="316" y="1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Freeform 29">
                <a:extLst>
                  <a:ext uri="{FF2B5EF4-FFF2-40B4-BE49-F238E27FC236}">
                    <a16:creationId xmlns:a16="http://schemas.microsoft.com/office/drawing/2014/main" id="{5D90FDBE-00BE-6C48-BB46-7FDCA65CEEF8}"/>
                  </a:ext>
                </a:extLst>
              </p:cNvPr>
              <p:cNvSpPr/>
              <p:nvPr/>
            </p:nvSpPr>
            <p:spPr bwMode="auto">
              <a:xfrm>
                <a:off x="5905" y="1984"/>
                <a:ext cx="1034" cy="741"/>
              </a:xfrm>
              <a:custGeom>
                <a:avLst/>
                <a:gdLst>
                  <a:gd name="T0" fmla="*/ 251 w 436"/>
                  <a:gd name="T1" fmla="*/ 0 h 312"/>
                  <a:gd name="T2" fmla="*/ 225 w 436"/>
                  <a:gd name="T3" fmla="*/ 2 h 312"/>
                  <a:gd name="T4" fmla="*/ 225 w 436"/>
                  <a:gd name="T5" fmla="*/ 6 h 312"/>
                  <a:gd name="T6" fmla="*/ 426 w 436"/>
                  <a:gd name="T7" fmla="*/ 210 h 312"/>
                  <a:gd name="T8" fmla="*/ 219 w 436"/>
                  <a:gd name="T9" fmla="*/ 304 h 312"/>
                  <a:gd name="T10" fmla="*/ 210 w 436"/>
                  <a:gd name="T11" fmla="*/ 304 h 312"/>
                  <a:gd name="T12" fmla="*/ 210 w 436"/>
                  <a:gd name="T13" fmla="*/ 304 h 312"/>
                  <a:gd name="T14" fmla="*/ 10 w 436"/>
                  <a:gd name="T15" fmla="*/ 217 h 312"/>
                  <a:gd name="T16" fmla="*/ 204 w 436"/>
                  <a:gd name="T17" fmla="*/ 6 h 312"/>
                  <a:gd name="T18" fmla="*/ 204 w 436"/>
                  <a:gd name="T19" fmla="*/ 2 h 312"/>
                  <a:gd name="T20" fmla="*/ 178 w 436"/>
                  <a:gd name="T21" fmla="*/ 1 h 312"/>
                  <a:gd name="T22" fmla="*/ 204 w 436"/>
                  <a:gd name="T23" fmla="*/ 2 h 312"/>
                  <a:gd name="T24" fmla="*/ 178 w 436"/>
                  <a:gd name="T25" fmla="*/ 1 h 312"/>
                  <a:gd name="T26" fmla="*/ 2 w 436"/>
                  <a:gd name="T27" fmla="*/ 217 h 312"/>
                  <a:gd name="T28" fmla="*/ 210 w 436"/>
                  <a:gd name="T29" fmla="*/ 312 h 312"/>
                  <a:gd name="T30" fmla="*/ 210 w 436"/>
                  <a:gd name="T31" fmla="*/ 312 h 312"/>
                  <a:gd name="T32" fmla="*/ 220 w 436"/>
                  <a:gd name="T33" fmla="*/ 312 h 312"/>
                  <a:gd name="T34" fmla="*/ 435 w 436"/>
                  <a:gd name="T35" fmla="*/ 210 h 312"/>
                  <a:gd name="T36" fmla="*/ 251 w 436"/>
                  <a:gd name="T3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6" h="312">
                    <a:moveTo>
                      <a:pt x="251" y="0"/>
                    </a:moveTo>
                    <a:cubicBezTo>
                      <a:pt x="225" y="2"/>
                      <a:pt x="225" y="2"/>
                      <a:pt x="225" y="2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336" y="10"/>
                      <a:pt x="425" y="99"/>
                      <a:pt x="426" y="210"/>
                    </a:cubicBezTo>
                    <a:cubicBezTo>
                      <a:pt x="427" y="272"/>
                      <a:pt x="323" y="302"/>
                      <a:pt x="219" y="304"/>
                    </a:cubicBezTo>
                    <a:cubicBezTo>
                      <a:pt x="216" y="304"/>
                      <a:pt x="213" y="304"/>
                      <a:pt x="210" y="304"/>
                    </a:cubicBezTo>
                    <a:cubicBezTo>
                      <a:pt x="210" y="304"/>
                      <a:pt x="210" y="304"/>
                      <a:pt x="210" y="304"/>
                    </a:cubicBezTo>
                    <a:cubicBezTo>
                      <a:pt x="111" y="304"/>
                      <a:pt x="11" y="277"/>
                      <a:pt x="10" y="217"/>
                    </a:cubicBezTo>
                    <a:cubicBezTo>
                      <a:pt x="8" y="106"/>
                      <a:pt x="93" y="14"/>
                      <a:pt x="204" y="6"/>
                    </a:cubicBezTo>
                    <a:cubicBezTo>
                      <a:pt x="204" y="2"/>
                      <a:pt x="204" y="2"/>
                      <a:pt x="204" y="2"/>
                    </a:cubicBezTo>
                    <a:cubicBezTo>
                      <a:pt x="178" y="1"/>
                      <a:pt x="178" y="1"/>
                      <a:pt x="178" y="1"/>
                    </a:cubicBezTo>
                    <a:cubicBezTo>
                      <a:pt x="204" y="2"/>
                      <a:pt x="204" y="2"/>
                      <a:pt x="204" y="2"/>
                    </a:cubicBezTo>
                    <a:cubicBezTo>
                      <a:pt x="178" y="1"/>
                      <a:pt x="178" y="1"/>
                      <a:pt x="178" y="1"/>
                    </a:cubicBezTo>
                    <a:cubicBezTo>
                      <a:pt x="75" y="20"/>
                      <a:pt x="0" y="111"/>
                      <a:pt x="2" y="217"/>
                    </a:cubicBezTo>
                    <a:cubicBezTo>
                      <a:pt x="3" y="287"/>
                      <a:pt x="115" y="312"/>
                      <a:pt x="210" y="312"/>
                    </a:cubicBezTo>
                    <a:cubicBezTo>
                      <a:pt x="210" y="312"/>
                      <a:pt x="210" y="312"/>
                      <a:pt x="210" y="312"/>
                    </a:cubicBezTo>
                    <a:cubicBezTo>
                      <a:pt x="213" y="312"/>
                      <a:pt x="216" y="312"/>
                      <a:pt x="220" y="312"/>
                    </a:cubicBezTo>
                    <a:cubicBezTo>
                      <a:pt x="327" y="310"/>
                      <a:pt x="436" y="278"/>
                      <a:pt x="435" y="210"/>
                    </a:cubicBezTo>
                    <a:cubicBezTo>
                      <a:pt x="433" y="104"/>
                      <a:pt x="354" y="16"/>
                      <a:pt x="2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Freeform 30">
                <a:extLst>
                  <a:ext uri="{FF2B5EF4-FFF2-40B4-BE49-F238E27FC236}">
                    <a16:creationId xmlns:a16="http://schemas.microsoft.com/office/drawing/2014/main" id="{2E7075F5-EB42-DD45-8DA8-D8D4E3054CD8}"/>
                  </a:ext>
                </a:extLst>
              </p:cNvPr>
              <p:cNvSpPr/>
              <p:nvPr/>
            </p:nvSpPr>
            <p:spPr bwMode="auto">
              <a:xfrm>
                <a:off x="6123" y="1433"/>
                <a:ext cx="571" cy="556"/>
              </a:xfrm>
              <a:custGeom>
                <a:avLst/>
                <a:gdLst>
                  <a:gd name="T0" fmla="*/ 112 w 241"/>
                  <a:gd name="T1" fmla="*/ 230 h 234"/>
                  <a:gd name="T2" fmla="*/ 9 w 241"/>
                  <a:gd name="T3" fmla="*/ 121 h 234"/>
                  <a:gd name="T4" fmla="*/ 119 w 241"/>
                  <a:gd name="T5" fmla="*/ 8 h 234"/>
                  <a:gd name="T6" fmla="*/ 121 w 241"/>
                  <a:gd name="T7" fmla="*/ 8 h 234"/>
                  <a:gd name="T8" fmla="*/ 232 w 241"/>
                  <a:gd name="T9" fmla="*/ 118 h 234"/>
                  <a:gd name="T10" fmla="*/ 133 w 241"/>
                  <a:gd name="T11" fmla="*/ 230 h 234"/>
                  <a:gd name="T12" fmla="*/ 133 w 241"/>
                  <a:gd name="T13" fmla="*/ 234 h 234"/>
                  <a:gd name="T14" fmla="*/ 159 w 241"/>
                  <a:gd name="T15" fmla="*/ 232 h 234"/>
                  <a:gd name="T16" fmla="*/ 133 w 241"/>
                  <a:gd name="T17" fmla="*/ 234 h 234"/>
                  <a:gd name="T18" fmla="*/ 159 w 241"/>
                  <a:gd name="T19" fmla="*/ 232 h 234"/>
                  <a:gd name="T20" fmla="*/ 240 w 241"/>
                  <a:gd name="T21" fmla="*/ 118 h 234"/>
                  <a:gd name="T22" fmla="*/ 121 w 241"/>
                  <a:gd name="T23" fmla="*/ 0 h 234"/>
                  <a:gd name="T24" fmla="*/ 119 w 241"/>
                  <a:gd name="T25" fmla="*/ 0 h 234"/>
                  <a:gd name="T26" fmla="*/ 1 w 241"/>
                  <a:gd name="T27" fmla="*/ 122 h 234"/>
                  <a:gd name="T28" fmla="*/ 86 w 241"/>
                  <a:gd name="T29" fmla="*/ 233 h 234"/>
                  <a:gd name="T30" fmla="*/ 112 w 241"/>
                  <a:gd name="T31" fmla="*/ 234 h 234"/>
                  <a:gd name="T32" fmla="*/ 112 w 241"/>
                  <a:gd name="T33" fmla="*/ 23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234">
                    <a:moveTo>
                      <a:pt x="112" y="230"/>
                    </a:moveTo>
                    <a:cubicBezTo>
                      <a:pt x="54" y="225"/>
                      <a:pt x="10" y="179"/>
                      <a:pt x="9" y="121"/>
                    </a:cubicBezTo>
                    <a:cubicBezTo>
                      <a:pt x="8" y="60"/>
                      <a:pt x="57" y="9"/>
                      <a:pt x="119" y="8"/>
                    </a:cubicBezTo>
                    <a:cubicBezTo>
                      <a:pt x="119" y="8"/>
                      <a:pt x="120" y="8"/>
                      <a:pt x="121" y="8"/>
                    </a:cubicBezTo>
                    <a:cubicBezTo>
                      <a:pt x="181" y="8"/>
                      <a:pt x="231" y="57"/>
                      <a:pt x="232" y="118"/>
                    </a:cubicBezTo>
                    <a:cubicBezTo>
                      <a:pt x="233" y="175"/>
                      <a:pt x="190" y="223"/>
                      <a:pt x="133" y="230"/>
                    </a:cubicBezTo>
                    <a:cubicBezTo>
                      <a:pt x="133" y="234"/>
                      <a:pt x="133" y="234"/>
                      <a:pt x="133" y="234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133" y="234"/>
                      <a:pt x="133" y="234"/>
                      <a:pt x="133" y="234"/>
                    </a:cubicBezTo>
                    <a:cubicBezTo>
                      <a:pt x="159" y="232"/>
                      <a:pt x="159" y="232"/>
                      <a:pt x="159" y="232"/>
                    </a:cubicBezTo>
                    <a:cubicBezTo>
                      <a:pt x="208" y="216"/>
                      <a:pt x="241" y="170"/>
                      <a:pt x="240" y="118"/>
                    </a:cubicBezTo>
                    <a:cubicBezTo>
                      <a:pt x="239" y="53"/>
                      <a:pt x="186" y="0"/>
                      <a:pt x="121" y="0"/>
                    </a:cubicBezTo>
                    <a:cubicBezTo>
                      <a:pt x="120" y="0"/>
                      <a:pt x="119" y="0"/>
                      <a:pt x="119" y="0"/>
                    </a:cubicBezTo>
                    <a:cubicBezTo>
                      <a:pt x="53" y="1"/>
                      <a:pt x="0" y="56"/>
                      <a:pt x="1" y="122"/>
                    </a:cubicBezTo>
                    <a:cubicBezTo>
                      <a:pt x="2" y="174"/>
                      <a:pt x="37" y="219"/>
                      <a:pt x="86" y="233"/>
                    </a:cubicBezTo>
                    <a:cubicBezTo>
                      <a:pt x="112" y="234"/>
                      <a:pt x="112" y="234"/>
                      <a:pt x="112" y="234"/>
                    </a:cubicBezTo>
                    <a:lnTo>
                      <a:pt x="112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BD8FEF7C-6AD5-E843-954C-5E83936E204E}"/>
                  </a:ext>
                </a:extLst>
              </p:cNvPr>
              <p:cNvSpPr/>
              <p:nvPr/>
            </p:nvSpPr>
            <p:spPr bwMode="auto">
              <a:xfrm>
                <a:off x="6837" y="1513"/>
                <a:ext cx="656" cy="925"/>
              </a:xfrm>
              <a:custGeom>
                <a:avLst/>
                <a:gdLst>
                  <a:gd name="T0" fmla="*/ 201 w 277"/>
                  <a:gd name="T1" fmla="*/ 80 h 389"/>
                  <a:gd name="T2" fmla="*/ 119 w 277"/>
                  <a:gd name="T3" fmla="*/ 0 h 389"/>
                  <a:gd name="T4" fmla="*/ 118 w 277"/>
                  <a:gd name="T5" fmla="*/ 0 h 389"/>
                  <a:gd name="T6" fmla="*/ 61 w 277"/>
                  <a:gd name="T7" fmla="*/ 24 h 389"/>
                  <a:gd name="T8" fmla="*/ 38 w 277"/>
                  <a:gd name="T9" fmla="*/ 82 h 389"/>
                  <a:gd name="T10" fmla="*/ 115 w 277"/>
                  <a:gd name="T11" fmla="*/ 162 h 389"/>
                  <a:gd name="T12" fmla="*/ 115 w 277"/>
                  <a:gd name="T13" fmla="*/ 166 h 389"/>
                  <a:gd name="T14" fmla="*/ 117 w 277"/>
                  <a:gd name="T15" fmla="*/ 166 h 389"/>
                  <a:gd name="T16" fmla="*/ 115 w 277"/>
                  <a:gd name="T17" fmla="*/ 166 h 389"/>
                  <a:gd name="T18" fmla="*/ 115 w 277"/>
                  <a:gd name="T19" fmla="*/ 170 h 389"/>
                  <a:gd name="T20" fmla="*/ 0 w 277"/>
                  <a:gd name="T21" fmla="*/ 231 h 389"/>
                  <a:gd name="T22" fmla="*/ 76 w 277"/>
                  <a:gd name="T23" fmla="*/ 387 h 389"/>
                  <a:gd name="T24" fmla="*/ 124 w 277"/>
                  <a:gd name="T25" fmla="*/ 389 h 389"/>
                  <a:gd name="T26" fmla="*/ 229 w 277"/>
                  <a:gd name="T27" fmla="*/ 372 h 389"/>
                  <a:gd name="T28" fmla="*/ 277 w 277"/>
                  <a:gd name="T29" fmla="*/ 321 h 389"/>
                  <a:gd name="T30" fmla="*/ 127 w 277"/>
                  <a:gd name="T31" fmla="*/ 170 h 389"/>
                  <a:gd name="T32" fmla="*/ 127 w 277"/>
                  <a:gd name="T33" fmla="*/ 166 h 389"/>
                  <a:gd name="T34" fmla="*/ 124 w 277"/>
                  <a:gd name="T35" fmla="*/ 166 h 389"/>
                  <a:gd name="T36" fmla="*/ 127 w 277"/>
                  <a:gd name="T37" fmla="*/ 166 h 389"/>
                  <a:gd name="T38" fmla="*/ 127 w 277"/>
                  <a:gd name="T39" fmla="*/ 162 h 389"/>
                  <a:gd name="T40" fmla="*/ 201 w 277"/>
                  <a:gd name="T41" fmla="*/ 8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389">
                    <a:moveTo>
                      <a:pt x="201" y="80"/>
                    </a:moveTo>
                    <a:cubicBezTo>
                      <a:pt x="200" y="36"/>
                      <a:pt x="163" y="0"/>
                      <a:pt x="119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96" y="0"/>
                      <a:pt x="76" y="9"/>
                      <a:pt x="61" y="24"/>
                    </a:cubicBezTo>
                    <a:cubicBezTo>
                      <a:pt x="45" y="40"/>
                      <a:pt x="37" y="61"/>
                      <a:pt x="38" y="82"/>
                    </a:cubicBezTo>
                    <a:cubicBezTo>
                      <a:pt x="38" y="125"/>
                      <a:pt x="72" y="160"/>
                      <a:pt x="115" y="162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5" y="170"/>
                      <a:pt x="115" y="170"/>
                      <a:pt x="115" y="170"/>
                    </a:cubicBezTo>
                    <a:cubicBezTo>
                      <a:pt x="69" y="173"/>
                      <a:pt x="28" y="195"/>
                      <a:pt x="0" y="231"/>
                    </a:cubicBezTo>
                    <a:cubicBezTo>
                      <a:pt x="43" y="273"/>
                      <a:pt x="70" y="328"/>
                      <a:pt x="76" y="387"/>
                    </a:cubicBezTo>
                    <a:cubicBezTo>
                      <a:pt x="91" y="389"/>
                      <a:pt x="108" y="389"/>
                      <a:pt x="124" y="389"/>
                    </a:cubicBezTo>
                    <a:cubicBezTo>
                      <a:pt x="164" y="388"/>
                      <a:pt x="201" y="382"/>
                      <a:pt x="229" y="372"/>
                    </a:cubicBezTo>
                    <a:cubicBezTo>
                      <a:pt x="261" y="359"/>
                      <a:pt x="277" y="342"/>
                      <a:pt x="277" y="321"/>
                    </a:cubicBezTo>
                    <a:cubicBezTo>
                      <a:pt x="276" y="238"/>
                      <a:pt x="210" y="172"/>
                      <a:pt x="127" y="170"/>
                    </a:cubicBezTo>
                    <a:cubicBezTo>
                      <a:pt x="127" y="166"/>
                      <a:pt x="127" y="166"/>
                      <a:pt x="127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7" y="166"/>
                      <a:pt x="127" y="166"/>
                      <a:pt x="127" y="166"/>
                    </a:cubicBezTo>
                    <a:cubicBezTo>
                      <a:pt x="127" y="162"/>
                      <a:pt x="127" y="162"/>
                      <a:pt x="127" y="162"/>
                    </a:cubicBezTo>
                    <a:cubicBezTo>
                      <a:pt x="169" y="158"/>
                      <a:pt x="201" y="122"/>
                      <a:pt x="20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64D63A82-78BB-1E48-924F-C73DC9E1B82C}"/>
                  </a:ext>
                </a:extLst>
              </p:cNvPr>
              <p:cNvSpPr/>
              <p:nvPr/>
            </p:nvSpPr>
            <p:spPr bwMode="auto">
              <a:xfrm>
                <a:off x="6905" y="1492"/>
                <a:ext cx="427" cy="416"/>
              </a:xfrm>
              <a:custGeom>
                <a:avLst/>
                <a:gdLst>
                  <a:gd name="T0" fmla="*/ 86 w 180"/>
                  <a:gd name="T1" fmla="*/ 171 h 175"/>
                  <a:gd name="T2" fmla="*/ 9 w 180"/>
                  <a:gd name="T3" fmla="*/ 91 h 175"/>
                  <a:gd name="T4" fmla="*/ 32 w 180"/>
                  <a:gd name="T5" fmla="*/ 33 h 175"/>
                  <a:gd name="T6" fmla="*/ 89 w 180"/>
                  <a:gd name="T7" fmla="*/ 9 h 175"/>
                  <a:gd name="T8" fmla="*/ 90 w 180"/>
                  <a:gd name="T9" fmla="*/ 9 h 175"/>
                  <a:gd name="T10" fmla="*/ 172 w 180"/>
                  <a:gd name="T11" fmla="*/ 89 h 175"/>
                  <a:gd name="T12" fmla="*/ 98 w 180"/>
                  <a:gd name="T13" fmla="*/ 171 h 175"/>
                  <a:gd name="T14" fmla="*/ 98 w 180"/>
                  <a:gd name="T15" fmla="*/ 175 h 175"/>
                  <a:gd name="T16" fmla="*/ 122 w 180"/>
                  <a:gd name="T17" fmla="*/ 173 h 175"/>
                  <a:gd name="T18" fmla="*/ 98 w 180"/>
                  <a:gd name="T19" fmla="*/ 175 h 175"/>
                  <a:gd name="T20" fmla="*/ 122 w 180"/>
                  <a:gd name="T21" fmla="*/ 173 h 175"/>
                  <a:gd name="T22" fmla="*/ 180 w 180"/>
                  <a:gd name="T23" fmla="*/ 89 h 175"/>
                  <a:gd name="T24" fmla="*/ 90 w 180"/>
                  <a:gd name="T25" fmla="*/ 0 h 175"/>
                  <a:gd name="T26" fmla="*/ 89 w 180"/>
                  <a:gd name="T27" fmla="*/ 1 h 175"/>
                  <a:gd name="T28" fmla="*/ 26 w 180"/>
                  <a:gd name="T29" fmla="*/ 28 h 175"/>
                  <a:gd name="T30" fmla="*/ 1 w 180"/>
                  <a:gd name="T31" fmla="*/ 92 h 175"/>
                  <a:gd name="T32" fmla="*/ 61 w 180"/>
                  <a:gd name="T33" fmla="*/ 174 h 175"/>
                  <a:gd name="T34" fmla="*/ 86 w 180"/>
                  <a:gd name="T35" fmla="*/ 175 h 175"/>
                  <a:gd name="T36" fmla="*/ 61 w 180"/>
                  <a:gd name="T37" fmla="*/ 174 h 175"/>
                  <a:gd name="T38" fmla="*/ 86 w 180"/>
                  <a:gd name="T39" fmla="*/ 175 h 175"/>
                  <a:gd name="T40" fmla="*/ 86 w 180"/>
                  <a:gd name="T41" fmla="*/ 17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0" h="175">
                    <a:moveTo>
                      <a:pt x="86" y="171"/>
                    </a:moveTo>
                    <a:cubicBezTo>
                      <a:pt x="43" y="169"/>
                      <a:pt x="9" y="134"/>
                      <a:pt x="9" y="91"/>
                    </a:cubicBezTo>
                    <a:cubicBezTo>
                      <a:pt x="8" y="70"/>
                      <a:pt x="16" y="49"/>
                      <a:pt x="32" y="33"/>
                    </a:cubicBezTo>
                    <a:cubicBezTo>
                      <a:pt x="47" y="18"/>
                      <a:pt x="67" y="9"/>
                      <a:pt x="89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134" y="9"/>
                      <a:pt x="171" y="45"/>
                      <a:pt x="172" y="89"/>
                    </a:cubicBezTo>
                    <a:cubicBezTo>
                      <a:pt x="172" y="131"/>
                      <a:pt x="140" y="167"/>
                      <a:pt x="98" y="171"/>
                    </a:cubicBezTo>
                    <a:cubicBezTo>
                      <a:pt x="98" y="175"/>
                      <a:pt x="98" y="175"/>
                      <a:pt x="98" y="175"/>
                    </a:cubicBezTo>
                    <a:cubicBezTo>
                      <a:pt x="122" y="173"/>
                      <a:pt x="122" y="173"/>
                      <a:pt x="122" y="173"/>
                    </a:cubicBezTo>
                    <a:cubicBezTo>
                      <a:pt x="98" y="175"/>
                      <a:pt x="98" y="175"/>
                      <a:pt x="98" y="175"/>
                    </a:cubicBezTo>
                    <a:cubicBezTo>
                      <a:pt x="122" y="173"/>
                      <a:pt x="122" y="173"/>
                      <a:pt x="122" y="173"/>
                    </a:cubicBezTo>
                    <a:cubicBezTo>
                      <a:pt x="156" y="160"/>
                      <a:pt x="180" y="127"/>
                      <a:pt x="180" y="89"/>
                    </a:cubicBezTo>
                    <a:cubicBezTo>
                      <a:pt x="179" y="40"/>
                      <a:pt x="139" y="0"/>
                      <a:pt x="90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65" y="1"/>
                      <a:pt x="42" y="11"/>
                      <a:pt x="26" y="28"/>
                    </a:cubicBezTo>
                    <a:cubicBezTo>
                      <a:pt x="9" y="45"/>
                      <a:pt x="0" y="68"/>
                      <a:pt x="1" y="92"/>
                    </a:cubicBezTo>
                    <a:cubicBezTo>
                      <a:pt x="1" y="130"/>
                      <a:pt x="26" y="162"/>
                      <a:pt x="61" y="174"/>
                    </a:cubicBezTo>
                    <a:cubicBezTo>
                      <a:pt x="86" y="175"/>
                      <a:pt x="86" y="175"/>
                      <a:pt x="86" y="175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86" y="175"/>
                      <a:pt x="86" y="175"/>
                      <a:pt x="86" y="175"/>
                    </a:cubicBezTo>
                    <a:lnTo>
                      <a:pt x="86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61795386-E348-DC4F-8A1D-4F85647E20BE}"/>
                  </a:ext>
                </a:extLst>
              </p:cNvPr>
              <p:cNvSpPr/>
              <p:nvPr/>
            </p:nvSpPr>
            <p:spPr bwMode="auto">
              <a:xfrm>
                <a:off x="6813" y="1903"/>
                <a:ext cx="699" cy="554"/>
              </a:xfrm>
              <a:custGeom>
                <a:avLst/>
                <a:gdLst>
                  <a:gd name="T0" fmla="*/ 161 w 295"/>
                  <a:gd name="T1" fmla="*/ 0 h 233"/>
                  <a:gd name="T2" fmla="*/ 137 w 295"/>
                  <a:gd name="T3" fmla="*/ 2 h 233"/>
                  <a:gd name="T4" fmla="*/ 137 w 295"/>
                  <a:gd name="T5" fmla="*/ 6 h 233"/>
                  <a:gd name="T6" fmla="*/ 287 w 295"/>
                  <a:gd name="T7" fmla="*/ 157 h 233"/>
                  <a:gd name="T8" fmla="*/ 239 w 295"/>
                  <a:gd name="T9" fmla="*/ 208 h 233"/>
                  <a:gd name="T10" fmla="*/ 134 w 295"/>
                  <a:gd name="T11" fmla="*/ 225 h 233"/>
                  <a:gd name="T12" fmla="*/ 86 w 295"/>
                  <a:gd name="T13" fmla="*/ 223 h 233"/>
                  <a:gd name="T14" fmla="*/ 10 w 295"/>
                  <a:gd name="T15" fmla="*/ 67 h 233"/>
                  <a:gd name="T16" fmla="*/ 125 w 295"/>
                  <a:gd name="T17" fmla="*/ 6 h 233"/>
                  <a:gd name="T18" fmla="*/ 125 w 295"/>
                  <a:gd name="T19" fmla="*/ 2 h 233"/>
                  <a:gd name="T20" fmla="*/ 100 w 295"/>
                  <a:gd name="T21" fmla="*/ 1 h 233"/>
                  <a:gd name="T22" fmla="*/ 2 w 295"/>
                  <a:gd name="T23" fmla="*/ 65 h 233"/>
                  <a:gd name="T24" fmla="*/ 0 w 295"/>
                  <a:gd name="T25" fmla="*/ 68 h 233"/>
                  <a:gd name="T26" fmla="*/ 2 w 295"/>
                  <a:gd name="T27" fmla="*/ 71 h 233"/>
                  <a:gd name="T28" fmla="*/ 78 w 295"/>
                  <a:gd name="T29" fmla="*/ 227 h 233"/>
                  <a:gd name="T30" fmla="*/ 78 w 295"/>
                  <a:gd name="T31" fmla="*/ 230 h 233"/>
                  <a:gd name="T32" fmla="*/ 81 w 295"/>
                  <a:gd name="T33" fmla="*/ 231 h 233"/>
                  <a:gd name="T34" fmla="*/ 127 w 295"/>
                  <a:gd name="T35" fmla="*/ 233 h 233"/>
                  <a:gd name="T36" fmla="*/ 134 w 295"/>
                  <a:gd name="T37" fmla="*/ 233 h 233"/>
                  <a:gd name="T38" fmla="*/ 242 w 295"/>
                  <a:gd name="T39" fmla="*/ 215 h 233"/>
                  <a:gd name="T40" fmla="*/ 295 w 295"/>
                  <a:gd name="T41" fmla="*/ 157 h 233"/>
                  <a:gd name="T42" fmla="*/ 161 w 295"/>
                  <a:gd name="T43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5" h="233">
                    <a:moveTo>
                      <a:pt x="161" y="0"/>
                    </a:moveTo>
                    <a:cubicBezTo>
                      <a:pt x="137" y="2"/>
                      <a:pt x="137" y="2"/>
                      <a:pt x="137" y="2"/>
                    </a:cubicBezTo>
                    <a:cubicBezTo>
                      <a:pt x="137" y="6"/>
                      <a:pt x="137" y="6"/>
                      <a:pt x="137" y="6"/>
                    </a:cubicBezTo>
                    <a:cubicBezTo>
                      <a:pt x="220" y="8"/>
                      <a:pt x="286" y="74"/>
                      <a:pt x="287" y="157"/>
                    </a:cubicBezTo>
                    <a:cubicBezTo>
                      <a:pt x="287" y="178"/>
                      <a:pt x="271" y="195"/>
                      <a:pt x="239" y="208"/>
                    </a:cubicBezTo>
                    <a:cubicBezTo>
                      <a:pt x="211" y="218"/>
                      <a:pt x="174" y="224"/>
                      <a:pt x="134" y="225"/>
                    </a:cubicBezTo>
                    <a:cubicBezTo>
                      <a:pt x="118" y="225"/>
                      <a:pt x="101" y="225"/>
                      <a:pt x="86" y="223"/>
                    </a:cubicBezTo>
                    <a:cubicBezTo>
                      <a:pt x="80" y="164"/>
                      <a:pt x="53" y="109"/>
                      <a:pt x="10" y="67"/>
                    </a:cubicBezTo>
                    <a:cubicBezTo>
                      <a:pt x="38" y="31"/>
                      <a:pt x="79" y="9"/>
                      <a:pt x="125" y="6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60" y="10"/>
                      <a:pt x="26" y="32"/>
                      <a:pt x="2" y="6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46" y="112"/>
                      <a:pt x="73" y="167"/>
                      <a:pt x="78" y="227"/>
                    </a:cubicBezTo>
                    <a:cubicBezTo>
                      <a:pt x="78" y="230"/>
                      <a:pt x="78" y="230"/>
                      <a:pt x="78" y="230"/>
                    </a:cubicBezTo>
                    <a:cubicBezTo>
                      <a:pt x="81" y="231"/>
                      <a:pt x="81" y="231"/>
                      <a:pt x="81" y="231"/>
                    </a:cubicBezTo>
                    <a:cubicBezTo>
                      <a:pt x="96" y="232"/>
                      <a:pt x="112" y="233"/>
                      <a:pt x="127" y="233"/>
                    </a:cubicBezTo>
                    <a:cubicBezTo>
                      <a:pt x="130" y="233"/>
                      <a:pt x="132" y="233"/>
                      <a:pt x="134" y="233"/>
                    </a:cubicBezTo>
                    <a:cubicBezTo>
                      <a:pt x="175" y="233"/>
                      <a:pt x="213" y="226"/>
                      <a:pt x="242" y="215"/>
                    </a:cubicBezTo>
                    <a:cubicBezTo>
                      <a:pt x="286" y="198"/>
                      <a:pt x="295" y="174"/>
                      <a:pt x="295" y="157"/>
                    </a:cubicBezTo>
                    <a:cubicBezTo>
                      <a:pt x="294" y="78"/>
                      <a:pt x="237" y="14"/>
                      <a:pt x="1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01D6FDE1-7C0A-F54B-B9CD-FF72D92A650F}"/>
                  </a:ext>
                </a:extLst>
              </p:cNvPr>
              <p:cNvSpPr/>
              <p:nvPr/>
            </p:nvSpPr>
            <p:spPr bwMode="auto">
              <a:xfrm>
                <a:off x="6327" y="2038"/>
                <a:ext cx="173" cy="324"/>
              </a:xfrm>
              <a:custGeom>
                <a:avLst/>
                <a:gdLst>
                  <a:gd name="T0" fmla="*/ 83 w 173"/>
                  <a:gd name="T1" fmla="*/ 0 h 324"/>
                  <a:gd name="T2" fmla="*/ 0 w 173"/>
                  <a:gd name="T3" fmla="*/ 86 h 324"/>
                  <a:gd name="T4" fmla="*/ 83 w 173"/>
                  <a:gd name="T5" fmla="*/ 324 h 324"/>
                  <a:gd name="T6" fmla="*/ 173 w 173"/>
                  <a:gd name="T7" fmla="*/ 88 h 324"/>
                  <a:gd name="T8" fmla="*/ 83 w 173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324">
                    <a:moveTo>
                      <a:pt x="83" y="0"/>
                    </a:moveTo>
                    <a:lnTo>
                      <a:pt x="0" y="86"/>
                    </a:lnTo>
                    <a:lnTo>
                      <a:pt x="83" y="324"/>
                    </a:lnTo>
                    <a:lnTo>
                      <a:pt x="173" y="88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011FECC4-8EA8-BC42-A257-473965E2D6D4}"/>
                  </a:ext>
                </a:extLst>
              </p:cNvPr>
              <p:cNvSpPr/>
              <p:nvPr/>
            </p:nvSpPr>
            <p:spPr bwMode="auto">
              <a:xfrm>
                <a:off x="6327" y="2038"/>
                <a:ext cx="173" cy="324"/>
              </a:xfrm>
              <a:custGeom>
                <a:avLst/>
                <a:gdLst>
                  <a:gd name="T0" fmla="*/ 83 w 173"/>
                  <a:gd name="T1" fmla="*/ 0 h 324"/>
                  <a:gd name="T2" fmla="*/ 0 w 173"/>
                  <a:gd name="T3" fmla="*/ 86 h 324"/>
                  <a:gd name="T4" fmla="*/ 83 w 173"/>
                  <a:gd name="T5" fmla="*/ 324 h 324"/>
                  <a:gd name="T6" fmla="*/ 173 w 173"/>
                  <a:gd name="T7" fmla="*/ 88 h 324"/>
                  <a:gd name="T8" fmla="*/ 83 w 173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324">
                    <a:moveTo>
                      <a:pt x="83" y="0"/>
                    </a:moveTo>
                    <a:lnTo>
                      <a:pt x="0" y="86"/>
                    </a:lnTo>
                    <a:lnTo>
                      <a:pt x="83" y="324"/>
                    </a:lnTo>
                    <a:lnTo>
                      <a:pt x="173" y="88"/>
                    </a:lnTo>
                    <a:lnTo>
                      <a:pt x="8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EBC95CB-9705-E543-83AC-6CCDA0C9AB7D}"/>
              </a:ext>
            </a:extLst>
          </p:cNvPr>
          <p:cNvGrpSpPr/>
          <p:nvPr/>
        </p:nvGrpSpPr>
        <p:grpSpPr>
          <a:xfrm>
            <a:off x="4187046" y="4124303"/>
            <a:ext cx="552450" cy="552450"/>
            <a:chOff x="3678404" y="3977185"/>
            <a:chExt cx="736600" cy="736600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108F0D0-4911-B04C-8C0F-16EBE6FB5A89}"/>
                </a:ext>
              </a:extLst>
            </p:cNvPr>
            <p:cNvGrpSpPr/>
            <p:nvPr/>
          </p:nvGrpSpPr>
          <p:grpSpPr>
            <a:xfrm>
              <a:off x="3678404" y="3977185"/>
              <a:ext cx="736600" cy="736600"/>
              <a:chOff x="8286667" y="635396"/>
              <a:chExt cx="736600" cy="736600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86978C8B-BF99-CD4C-9299-E66040FE7C2A}"/>
                  </a:ext>
                </a:extLst>
              </p:cNvPr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9FB6B087-8A94-A24F-B570-7E6DD6FF62C2}"/>
                  </a:ext>
                </a:extLst>
              </p:cNvPr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188186"/>
              </a:solidFill>
              <a:ln w="15875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80" name="Group 38">
              <a:extLst>
                <a:ext uri="{FF2B5EF4-FFF2-40B4-BE49-F238E27FC236}">
                  <a16:creationId xmlns:a16="http://schemas.microsoft.com/office/drawing/2014/main" id="{44EAEB12-D06C-C442-8873-032F7B42292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85883" y="4202897"/>
              <a:ext cx="331304" cy="273727"/>
              <a:chOff x="3136" y="1579"/>
              <a:chExt cx="1404" cy="1160"/>
            </a:xfrm>
            <a:solidFill>
              <a:sysClr val="window" lastClr="FFFFFF"/>
            </a:solidFill>
          </p:grpSpPr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F06178D1-6327-8748-802A-DA4695C63353}"/>
                  </a:ext>
                </a:extLst>
              </p:cNvPr>
              <p:cNvSpPr/>
              <p:nvPr/>
            </p:nvSpPr>
            <p:spPr bwMode="auto">
              <a:xfrm>
                <a:off x="3152" y="1783"/>
                <a:ext cx="1371" cy="409"/>
              </a:xfrm>
              <a:custGeom>
                <a:avLst/>
                <a:gdLst>
                  <a:gd name="T0" fmla="*/ 532 w 1371"/>
                  <a:gd name="T1" fmla="*/ 288 h 409"/>
                  <a:gd name="T2" fmla="*/ 839 w 1371"/>
                  <a:gd name="T3" fmla="*/ 288 h 409"/>
                  <a:gd name="T4" fmla="*/ 839 w 1371"/>
                  <a:gd name="T5" fmla="*/ 409 h 409"/>
                  <a:gd name="T6" fmla="*/ 1191 w 1371"/>
                  <a:gd name="T7" fmla="*/ 409 h 409"/>
                  <a:gd name="T8" fmla="*/ 1371 w 1371"/>
                  <a:gd name="T9" fmla="*/ 0 h 409"/>
                  <a:gd name="T10" fmla="*/ 0 w 1371"/>
                  <a:gd name="T11" fmla="*/ 0 h 409"/>
                  <a:gd name="T12" fmla="*/ 181 w 1371"/>
                  <a:gd name="T13" fmla="*/ 409 h 409"/>
                  <a:gd name="T14" fmla="*/ 532 w 1371"/>
                  <a:gd name="T15" fmla="*/ 409 h 409"/>
                  <a:gd name="T16" fmla="*/ 532 w 1371"/>
                  <a:gd name="T17" fmla="*/ 288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71" h="409">
                    <a:moveTo>
                      <a:pt x="532" y="288"/>
                    </a:moveTo>
                    <a:lnTo>
                      <a:pt x="839" y="288"/>
                    </a:lnTo>
                    <a:lnTo>
                      <a:pt x="839" y="409"/>
                    </a:lnTo>
                    <a:lnTo>
                      <a:pt x="1191" y="409"/>
                    </a:lnTo>
                    <a:lnTo>
                      <a:pt x="1371" y="0"/>
                    </a:lnTo>
                    <a:lnTo>
                      <a:pt x="0" y="0"/>
                    </a:lnTo>
                    <a:lnTo>
                      <a:pt x="181" y="409"/>
                    </a:lnTo>
                    <a:lnTo>
                      <a:pt x="532" y="409"/>
                    </a:lnTo>
                    <a:lnTo>
                      <a:pt x="532" y="2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2" name="Rectangle 40">
                <a:extLst>
                  <a:ext uri="{FF2B5EF4-FFF2-40B4-BE49-F238E27FC236}">
                    <a16:creationId xmlns:a16="http://schemas.microsoft.com/office/drawing/2014/main" id="{9FC9F5E0-9B47-A74B-A54A-128B6AB3E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1" y="2128"/>
                <a:ext cx="193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3" name="Freeform 41">
                <a:extLst>
                  <a:ext uri="{FF2B5EF4-FFF2-40B4-BE49-F238E27FC236}">
                    <a16:creationId xmlns:a16="http://schemas.microsoft.com/office/drawing/2014/main" id="{2A6EF64F-0B64-744E-B332-5B750C959695}"/>
                  </a:ext>
                </a:extLst>
              </p:cNvPr>
              <p:cNvSpPr/>
              <p:nvPr/>
            </p:nvSpPr>
            <p:spPr bwMode="auto">
              <a:xfrm>
                <a:off x="3150" y="1919"/>
                <a:ext cx="1375" cy="808"/>
              </a:xfrm>
              <a:custGeom>
                <a:avLst/>
                <a:gdLst>
                  <a:gd name="T0" fmla="*/ 841 w 1375"/>
                  <a:gd name="T1" fmla="*/ 409 h 808"/>
                  <a:gd name="T2" fmla="*/ 534 w 1375"/>
                  <a:gd name="T3" fmla="*/ 409 h 808"/>
                  <a:gd name="T4" fmla="*/ 534 w 1375"/>
                  <a:gd name="T5" fmla="*/ 330 h 808"/>
                  <a:gd name="T6" fmla="*/ 147 w 1375"/>
                  <a:gd name="T7" fmla="*/ 330 h 808"/>
                  <a:gd name="T8" fmla="*/ 0 w 1375"/>
                  <a:gd name="T9" fmla="*/ 0 h 808"/>
                  <a:gd name="T10" fmla="*/ 0 w 1375"/>
                  <a:gd name="T11" fmla="*/ 808 h 808"/>
                  <a:gd name="T12" fmla="*/ 1375 w 1375"/>
                  <a:gd name="T13" fmla="*/ 808 h 808"/>
                  <a:gd name="T14" fmla="*/ 1375 w 1375"/>
                  <a:gd name="T15" fmla="*/ 0 h 808"/>
                  <a:gd name="T16" fmla="*/ 1228 w 1375"/>
                  <a:gd name="T17" fmla="*/ 330 h 808"/>
                  <a:gd name="T18" fmla="*/ 841 w 1375"/>
                  <a:gd name="T19" fmla="*/ 330 h 808"/>
                  <a:gd name="T20" fmla="*/ 841 w 1375"/>
                  <a:gd name="T21" fmla="*/ 409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5" h="808">
                    <a:moveTo>
                      <a:pt x="841" y="409"/>
                    </a:moveTo>
                    <a:lnTo>
                      <a:pt x="534" y="409"/>
                    </a:lnTo>
                    <a:lnTo>
                      <a:pt x="534" y="330"/>
                    </a:lnTo>
                    <a:lnTo>
                      <a:pt x="147" y="330"/>
                    </a:lnTo>
                    <a:lnTo>
                      <a:pt x="0" y="0"/>
                    </a:lnTo>
                    <a:lnTo>
                      <a:pt x="0" y="808"/>
                    </a:lnTo>
                    <a:lnTo>
                      <a:pt x="1375" y="808"/>
                    </a:lnTo>
                    <a:lnTo>
                      <a:pt x="1375" y="0"/>
                    </a:lnTo>
                    <a:lnTo>
                      <a:pt x="1228" y="330"/>
                    </a:lnTo>
                    <a:lnTo>
                      <a:pt x="841" y="330"/>
                    </a:lnTo>
                    <a:lnTo>
                      <a:pt x="841" y="4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Freeform 42">
                <a:extLst>
                  <a:ext uri="{FF2B5EF4-FFF2-40B4-BE49-F238E27FC236}">
                    <a16:creationId xmlns:a16="http://schemas.microsoft.com/office/drawing/2014/main" id="{6DFB586C-8944-D843-AC2C-9325D9686A8D}"/>
                  </a:ext>
                </a:extLst>
              </p:cNvPr>
              <p:cNvSpPr/>
              <p:nvPr/>
            </p:nvSpPr>
            <p:spPr bwMode="auto">
              <a:xfrm>
                <a:off x="3680" y="1588"/>
                <a:ext cx="316" cy="138"/>
              </a:xfrm>
              <a:custGeom>
                <a:avLst/>
                <a:gdLst>
                  <a:gd name="T0" fmla="*/ 256 w 316"/>
                  <a:gd name="T1" fmla="*/ 60 h 138"/>
                  <a:gd name="T2" fmla="*/ 256 w 316"/>
                  <a:gd name="T3" fmla="*/ 138 h 138"/>
                  <a:gd name="T4" fmla="*/ 316 w 316"/>
                  <a:gd name="T5" fmla="*/ 138 h 138"/>
                  <a:gd name="T6" fmla="*/ 316 w 316"/>
                  <a:gd name="T7" fmla="*/ 0 h 138"/>
                  <a:gd name="T8" fmla="*/ 0 w 316"/>
                  <a:gd name="T9" fmla="*/ 0 h 138"/>
                  <a:gd name="T10" fmla="*/ 0 w 316"/>
                  <a:gd name="T11" fmla="*/ 138 h 138"/>
                  <a:gd name="T12" fmla="*/ 59 w 316"/>
                  <a:gd name="T13" fmla="*/ 138 h 138"/>
                  <a:gd name="T14" fmla="*/ 59 w 316"/>
                  <a:gd name="T15" fmla="*/ 60 h 138"/>
                  <a:gd name="T16" fmla="*/ 256 w 316"/>
                  <a:gd name="T17" fmla="*/ 6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138">
                    <a:moveTo>
                      <a:pt x="256" y="60"/>
                    </a:moveTo>
                    <a:lnTo>
                      <a:pt x="256" y="138"/>
                    </a:lnTo>
                    <a:lnTo>
                      <a:pt x="316" y="138"/>
                    </a:lnTo>
                    <a:lnTo>
                      <a:pt x="316" y="0"/>
                    </a:lnTo>
                    <a:lnTo>
                      <a:pt x="0" y="0"/>
                    </a:lnTo>
                    <a:lnTo>
                      <a:pt x="0" y="138"/>
                    </a:lnTo>
                    <a:lnTo>
                      <a:pt x="59" y="138"/>
                    </a:lnTo>
                    <a:lnTo>
                      <a:pt x="59" y="60"/>
                    </a:lnTo>
                    <a:lnTo>
                      <a:pt x="256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Freeform 43">
                <a:extLst>
                  <a:ext uri="{FF2B5EF4-FFF2-40B4-BE49-F238E27FC236}">
                    <a16:creationId xmlns:a16="http://schemas.microsoft.com/office/drawing/2014/main" id="{6726A10A-2D58-C54C-892A-8AA4EDA0F7C7}"/>
                  </a:ext>
                </a:extLst>
              </p:cNvPr>
              <p:cNvSpPr/>
              <p:nvPr/>
            </p:nvSpPr>
            <p:spPr bwMode="auto">
              <a:xfrm>
                <a:off x="3924" y="1648"/>
                <a:ext cx="12" cy="90"/>
              </a:xfrm>
              <a:custGeom>
                <a:avLst/>
                <a:gdLst>
                  <a:gd name="T0" fmla="*/ 12 w 12"/>
                  <a:gd name="T1" fmla="*/ 0 h 90"/>
                  <a:gd name="T2" fmla="*/ 0 w 12"/>
                  <a:gd name="T3" fmla="*/ 12 h 90"/>
                  <a:gd name="T4" fmla="*/ 0 w 12"/>
                  <a:gd name="T5" fmla="*/ 90 h 90"/>
                  <a:gd name="T6" fmla="*/ 12 w 12"/>
                  <a:gd name="T7" fmla="*/ 78 h 90"/>
                  <a:gd name="T8" fmla="*/ 12 w 12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0">
                    <a:moveTo>
                      <a:pt x="12" y="0"/>
                    </a:moveTo>
                    <a:lnTo>
                      <a:pt x="0" y="12"/>
                    </a:lnTo>
                    <a:lnTo>
                      <a:pt x="0" y="90"/>
                    </a:lnTo>
                    <a:lnTo>
                      <a:pt x="12" y="78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6" name="Freeform 44">
                <a:extLst>
                  <a:ext uri="{FF2B5EF4-FFF2-40B4-BE49-F238E27FC236}">
                    <a16:creationId xmlns:a16="http://schemas.microsoft.com/office/drawing/2014/main" id="{7BE133C7-0574-8F41-BC04-67C4F09ACC5F}"/>
                  </a:ext>
                </a:extLst>
              </p:cNvPr>
              <p:cNvSpPr/>
              <p:nvPr/>
            </p:nvSpPr>
            <p:spPr bwMode="auto">
              <a:xfrm>
                <a:off x="3924" y="1726"/>
                <a:ext cx="81" cy="12"/>
              </a:xfrm>
              <a:custGeom>
                <a:avLst/>
                <a:gdLst>
                  <a:gd name="T0" fmla="*/ 12 w 81"/>
                  <a:gd name="T1" fmla="*/ 0 h 12"/>
                  <a:gd name="T2" fmla="*/ 0 w 81"/>
                  <a:gd name="T3" fmla="*/ 12 h 12"/>
                  <a:gd name="T4" fmla="*/ 81 w 81"/>
                  <a:gd name="T5" fmla="*/ 12 h 12"/>
                  <a:gd name="T6" fmla="*/ 72 w 81"/>
                  <a:gd name="T7" fmla="*/ 0 h 12"/>
                  <a:gd name="T8" fmla="*/ 12 w 8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2">
                    <a:moveTo>
                      <a:pt x="12" y="0"/>
                    </a:moveTo>
                    <a:lnTo>
                      <a:pt x="0" y="12"/>
                    </a:lnTo>
                    <a:lnTo>
                      <a:pt x="81" y="12"/>
                    </a:lnTo>
                    <a:lnTo>
                      <a:pt x="7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7" name="Freeform 45">
                <a:extLst>
                  <a:ext uri="{FF2B5EF4-FFF2-40B4-BE49-F238E27FC236}">
                    <a16:creationId xmlns:a16="http://schemas.microsoft.com/office/drawing/2014/main" id="{432DEE9A-D0B2-BD47-8703-B73CD95F4D27}"/>
                  </a:ext>
                </a:extLst>
              </p:cNvPr>
              <p:cNvSpPr/>
              <p:nvPr/>
            </p:nvSpPr>
            <p:spPr bwMode="auto">
              <a:xfrm>
                <a:off x="3996" y="1579"/>
                <a:ext cx="9" cy="159"/>
              </a:xfrm>
              <a:custGeom>
                <a:avLst/>
                <a:gdLst>
                  <a:gd name="T0" fmla="*/ 0 w 9"/>
                  <a:gd name="T1" fmla="*/ 147 h 159"/>
                  <a:gd name="T2" fmla="*/ 9 w 9"/>
                  <a:gd name="T3" fmla="*/ 159 h 159"/>
                  <a:gd name="T4" fmla="*/ 9 w 9"/>
                  <a:gd name="T5" fmla="*/ 0 h 159"/>
                  <a:gd name="T6" fmla="*/ 0 w 9"/>
                  <a:gd name="T7" fmla="*/ 9 h 159"/>
                  <a:gd name="T8" fmla="*/ 0 w 9"/>
                  <a:gd name="T9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9">
                    <a:moveTo>
                      <a:pt x="0" y="147"/>
                    </a:moveTo>
                    <a:lnTo>
                      <a:pt x="9" y="159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0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8" name="Freeform 46">
                <a:extLst>
                  <a:ext uri="{FF2B5EF4-FFF2-40B4-BE49-F238E27FC236}">
                    <a16:creationId xmlns:a16="http://schemas.microsoft.com/office/drawing/2014/main" id="{CDC017F1-F0A7-7F49-BBE0-ED779EADBF3F}"/>
                  </a:ext>
                </a:extLst>
              </p:cNvPr>
              <p:cNvSpPr/>
              <p:nvPr/>
            </p:nvSpPr>
            <p:spPr bwMode="auto">
              <a:xfrm>
                <a:off x="3670" y="1579"/>
                <a:ext cx="335" cy="9"/>
              </a:xfrm>
              <a:custGeom>
                <a:avLst/>
                <a:gdLst>
                  <a:gd name="T0" fmla="*/ 326 w 335"/>
                  <a:gd name="T1" fmla="*/ 9 h 9"/>
                  <a:gd name="T2" fmla="*/ 335 w 335"/>
                  <a:gd name="T3" fmla="*/ 0 h 9"/>
                  <a:gd name="T4" fmla="*/ 0 w 335"/>
                  <a:gd name="T5" fmla="*/ 0 h 9"/>
                  <a:gd name="T6" fmla="*/ 10 w 335"/>
                  <a:gd name="T7" fmla="*/ 9 h 9"/>
                  <a:gd name="T8" fmla="*/ 326 w 335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9">
                    <a:moveTo>
                      <a:pt x="326" y="9"/>
                    </a:moveTo>
                    <a:lnTo>
                      <a:pt x="335" y="0"/>
                    </a:lnTo>
                    <a:lnTo>
                      <a:pt x="0" y="0"/>
                    </a:lnTo>
                    <a:lnTo>
                      <a:pt x="10" y="9"/>
                    </a:lnTo>
                    <a:lnTo>
                      <a:pt x="32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9" name="Freeform 47">
                <a:extLst>
                  <a:ext uri="{FF2B5EF4-FFF2-40B4-BE49-F238E27FC236}">
                    <a16:creationId xmlns:a16="http://schemas.microsoft.com/office/drawing/2014/main" id="{F31254B1-6FA5-3845-955E-07210FE9A09A}"/>
                  </a:ext>
                </a:extLst>
              </p:cNvPr>
              <p:cNvSpPr/>
              <p:nvPr/>
            </p:nvSpPr>
            <p:spPr bwMode="auto">
              <a:xfrm>
                <a:off x="3739" y="1648"/>
                <a:ext cx="197" cy="12"/>
              </a:xfrm>
              <a:custGeom>
                <a:avLst/>
                <a:gdLst>
                  <a:gd name="T0" fmla="*/ 0 w 197"/>
                  <a:gd name="T1" fmla="*/ 0 h 12"/>
                  <a:gd name="T2" fmla="*/ 12 w 197"/>
                  <a:gd name="T3" fmla="*/ 12 h 12"/>
                  <a:gd name="T4" fmla="*/ 185 w 197"/>
                  <a:gd name="T5" fmla="*/ 12 h 12"/>
                  <a:gd name="T6" fmla="*/ 197 w 197"/>
                  <a:gd name="T7" fmla="*/ 0 h 12"/>
                  <a:gd name="T8" fmla="*/ 0 w 19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12">
                    <a:moveTo>
                      <a:pt x="0" y="0"/>
                    </a:moveTo>
                    <a:lnTo>
                      <a:pt x="12" y="12"/>
                    </a:lnTo>
                    <a:lnTo>
                      <a:pt x="185" y="12"/>
                    </a:lnTo>
                    <a:lnTo>
                      <a:pt x="19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0" name="Freeform 48">
                <a:extLst>
                  <a:ext uri="{FF2B5EF4-FFF2-40B4-BE49-F238E27FC236}">
                    <a16:creationId xmlns:a16="http://schemas.microsoft.com/office/drawing/2014/main" id="{DAA35474-566D-054C-8F54-AE33D7C93EC6}"/>
                  </a:ext>
                </a:extLst>
              </p:cNvPr>
              <p:cNvSpPr/>
              <p:nvPr/>
            </p:nvSpPr>
            <p:spPr bwMode="auto">
              <a:xfrm>
                <a:off x="3739" y="1648"/>
                <a:ext cx="12" cy="90"/>
              </a:xfrm>
              <a:custGeom>
                <a:avLst/>
                <a:gdLst>
                  <a:gd name="T0" fmla="*/ 0 w 12"/>
                  <a:gd name="T1" fmla="*/ 78 h 90"/>
                  <a:gd name="T2" fmla="*/ 12 w 12"/>
                  <a:gd name="T3" fmla="*/ 90 h 90"/>
                  <a:gd name="T4" fmla="*/ 12 w 12"/>
                  <a:gd name="T5" fmla="*/ 12 h 90"/>
                  <a:gd name="T6" fmla="*/ 0 w 12"/>
                  <a:gd name="T7" fmla="*/ 0 h 90"/>
                  <a:gd name="T8" fmla="*/ 0 w 12"/>
                  <a:gd name="T9" fmla="*/ 7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0">
                    <a:moveTo>
                      <a:pt x="0" y="78"/>
                    </a:moveTo>
                    <a:lnTo>
                      <a:pt x="12" y="90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1" name="Freeform 49">
                <a:extLst>
                  <a:ext uri="{FF2B5EF4-FFF2-40B4-BE49-F238E27FC236}">
                    <a16:creationId xmlns:a16="http://schemas.microsoft.com/office/drawing/2014/main" id="{68379570-69B5-2F4E-963B-46FB5966F578}"/>
                  </a:ext>
                </a:extLst>
              </p:cNvPr>
              <p:cNvSpPr/>
              <p:nvPr/>
            </p:nvSpPr>
            <p:spPr bwMode="auto">
              <a:xfrm>
                <a:off x="3670" y="1726"/>
                <a:ext cx="81" cy="12"/>
              </a:xfrm>
              <a:custGeom>
                <a:avLst/>
                <a:gdLst>
                  <a:gd name="T0" fmla="*/ 69 w 81"/>
                  <a:gd name="T1" fmla="*/ 0 h 12"/>
                  <a:gd name="T2" fmla="*/ 10 w 81"/>
                  <a:gd name="T3" fmla="*/ 0 h 12"/>
                  <a:gd name="T4" fmla="*/ 0 w 81"/>
                  <a:gd name="T5" fmla="*/ 12 h 12"/>
                  <a:gd name="T6" fmla="*/ 81 w 81"/>
                  <a:gd name="T7" fmla="*/ 12 h 12"/>
                  <a:gd name="T8" fmla="*/ 69 w 8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2">
                    <a:moveTo>
                      <a:pt x="69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81" y="1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2" name="Freeform 50">
                <a:extLst>
                  <a:ext uri="{FF2B5EF4-FFF2-40B4-BE49-F238E27FC236}">
                    <a16:creationId xmlns:a16="http://schemas.microsoft.com/office/drawing/2014/main" id="{14729401-EAF8-BC4B-95B6-88C2847861A5}"/>
                  </a:ext>
                </a:extLst>
              </p:cNvPr>
              <p:cNvSpPr/>
              <p:nvPr/>
            </p:nvSpPr>
            <p:spPr bwMode="auto">
              <a:xfrm>
                <a:off x="3670" y="1579"/>
                <a:ext cx="10" cy="159"/>
              </a:xfrm>
              <a:custGeom>
                <a:avLst/>
                <a:gdLst>
                  <a:gd name="T0" fmla="*/ 10 w 10"/>
                  <a:gd name="T1" fmla="*/ 9 h 159"/>
                  <a:gd name="T2" fmla="*/ 0 w 10"/>
                  <a:gd name="T3" fmla="*/ 0 h 159"/>
                  <a:gd name="T4" fmla="*/ 0 w 10"/>
                  <a:gd name="T5" fmla="*/ 159 h 159"/>
                  <a:gd name="T6" fmla="*/ 10 w 10"/>
                  <a:gd name="T7" fmla="*/ 147 h 159"/>
                  <a:gd name="T8" fmla="*/ 10 w 10"/>
                  <a:gd name="T9" fmla="*/ 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9">
                    <a:moveTo>
                      <a:pt x="10" y="9"/>
                    </a:moveTo>
                    <a:lnTo>
                      <a:pt x="0" y="0"/>
                    </a:lnTo>
                    <a:lnTo>
                      <a:pt x="0" y="159"/>
                    </a:lnTo>
                    <a:lnTo>
                      <a:pt x="10" y="147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45634CAE-F733-6346-9E83-ADB09ECF2F6C}"/>
                  </a:ext>
                </a:extLst>
              </p:cNvPr>
              <p:cNvSpPr/>
              <p:nvPr/>
            </p:nvSpPr>
            <p:spPr bwMode="auto">
              <a:xfrm>
                <a:off x="3138" y="1864"/>
                <a:ext cx="12" cy="875"/>
              </a:xfrm>
              <a:custGeom>
                <a:avLst/>
                <a:gdLst>
                  <a:gd name="T0" fmla="*/ 12 w 12"/>
                  <a:gd name="T1" fmla="*/ 55 h 875"/>
                  <a:gd name="T2" fmla="*/ 0 w 12"/>
                  <a:gd name="T3" fmla="*/ 0 h 875"/>
                  <a:gd name="T4" fmla="*/ 0 w 12"/>
                  <a:gd name="T5" fmla="*/ 875 h 875"/>
                  <a:gd name="T6" fmla="*/ 12 w 12"/>
                  <a:gd name="T7" fmla="*/ 863 h 875"/>
                  <a:gd name="T8" fmla="*/ 12 w 12"/>
                  <a:gd name="T9" fmla="*/ 55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5">
                    <a:moveTo>
                      <a:pt x="12" y="55"/>
                    </a:moveTo>
                    <a:lnTo>
                      <a:pt x="0" y="0"/>
                    </a:lnTo>
                    <a:lnTo>
                      <a:pt x="0" y="875"/>
                    </a:lnTo>
                    <a:lnTo>
                      <a:pt x="12" y="863"/>
                    </a:lnTo>
                    <a:lnTo>
                      <a:pt x="1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4" name="Freeform 52">
                <a:extLst>
                  <a:ext uri="{FF2B5EF4-FFF2-40B4-BE49-F238E27FC236}">
                    <a16:creationId xmlns:a16="http://schemas.microsoft.com/office/drawing/2014/main" id="{D0B8A028-F242-2444-8836-5C600E1E3701}"/>
                  </a:ext>
                </a:extLst>
              </p:cNvPr>
              <p:cNvSpPr/>
              <p:nvPr/>
            </p:nvSpPr>
            <p:spPr bwMode="auto">
              <a:xfrm>
                <a:off x="3684" y="2316"/>
                <a:ext cx="307" cy="12"/>
              </a:xfrm>
              <a:custGeom>
                <a:avLst/>
                <a:gdLst>
                  <a:gd name="T0" fmla="*/ 307 w 307"/>
                  <a:gd name="T1" fmla="*/ 12 h 12"/>
                  <a:gd name="T2" fmla="*/ 297 w 307"/>
                  <a:gd name="T3" fmla="*/ 0 h 12"/>
                  <a:gd name="T4" fmla="*/ 10 w 307"/>
                  <a:gd name="T5" fmla="*/ 0 h 12"/>
                  <a:gd name="T6" fmla="*/ 0 w 307"/>
                  <a:gd name="T7" fmla="*/ 12 h 12"/>
                  <a:gd name="T8" fmla="*/ 307 w 307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12">
                    <a:moveTo>
                      <a:pt x="307" y="12"/>
                    </a:moveTo>
                    <a:lnTo>
                      <a:pt x="297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307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5" name="Freeform 53">
                <a:extLst>
                  <a:ext uri="{FF2B5EF4-FFF2-40B4-BE49-F238E27FC236}">
                    <a16:creationId xmlns:a16="http://schemas.microsoft.com/office/drawing/2014/main" id="{949F6317-657C-C04D-AA36-96C57010B2D1}"/>
                  </a:ext>
                </a:extLst>
              </p:cNvPr>
              <p:cNvSpPr/>
              <p:nvPr/>
            </p:nvSpPr>
            <p:spPr bwMode="auto">
              <a:xfrm>
                <a:off x="3981" y="2240"/>
                <a:ext cx="397" cy="9"/>
              </a:xfrm>
              <a:custGeom>
                <a:avLst/>
                <a:gdLst>
                  <a:gd name="T0" fmla="*/ 397 w 397"/>
                  <a:gd name="T1" fmla="*/ 9 h 9"/>
                  <a:gd name="T2" fmla="*/ 390 w 397"/>
                  <a:gd name="T3" fmla="*/ 0 h 9"/>
                  <a:gd name="T4" fmla="*/ 0 w 397"/>
                  <a:gd name="T5" fmla="*/ 0 h 9"/>
                  <a:gd name="T6" fmla="*/ 10 w 397"/>
                  <a:gd name="T7" fmla="*/ 9 h 9"/>
                  <a:gd name="T8" fmla="*/ 397 w 39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9">
                    <a:moveTo>
                      <a:pt x="397" y="9"/>
                    </a:moveTo>
                    <a:lnTo>
                      <a:pt x="390" y="0"/>
                    </a:lnTo>
                    <a:lnTo>
                      <a:pt x="0" y="0"/>
                    </a:lnTo>
                    <a:lnTo>
                      <a:pt x="10" y="9"/>
                    </a:lnTo>
                    <a:lnTo>
                      <a:pt x="39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6" name="Freeform 54">
                <a:extLst>
                  <a:ext uri="{FF2B5EF4-FFF2-40B4-BE49-F238E27FC236}">
                    <a16:creationId xmlns:a16="http://schemas.microsoft.com/office/drawing/2014/main" id="{BFD74D52-C1DE-3D45-BDCC-E2D1806574BE}"/>
                  </a:ext>
                </a:extLst>
              </p:cNvPr>
              <p:cNvSpPr/>
              <p:nvPr/>
            </p:nvSpPr>
            <p:spPr bwMode="auto">
              <a:xfrm>
                <a:off x="4525" y="1864"/>
                <a:ext cx="12" cy="875"/>
              </a:xfrm>
              <a:custGeom>
                <a:avLst/>
                <a:gdLst>
                  <a:gd name="T0" fmla="*/ 0 w 12"/>
                  <a:gd name="T1" fmla="*/ 863 h 875"/>
                  <a:gd name="T2" fmla="*/ 12 w 12"/>
                  <a:gd name="T3" fmla="*/ 875 h 875"/>
                  <a:gd name="T4" fmla="*/ 12 w 12"/>
                  <a:gd name="T5" fmla="*/ 0 h 875"/>
                  <a:gd name="T6" fmla="*/ 0 w 12"/>
                  <a:gd name="T7" fmla="*/ 55 h 875"/>
                  <a:gd name="T8" fmla="*/ 0 w 12"/>
                  <a:gd name="T9" fmla="*/ 863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75">
                    <a:moveTo>
                      <a:pt x="0" y="863"/>
                    </a:moveTo>
                    <a:lnTo>
                      <a:pt x="12" y="875"/>
                    </a:lnTo>
                    <a:lnTo>
                      <a:pt x="12" y="0"/>
                    </a:lnTo>
                    <a:lnTo>
                      <a:pt x="0" y="55"/>
                    </a:lnTo>
                    <a:lnTo>
                      <a:pt x="0" y="8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Freeform 55">
                <a:extLst>
                  <a:ext uri="{FF2B5EF4-FFF2-40B4-BE49-F238E27FC236}">
                    <a16:creationId xmlns:a16="http://schemas.microsoft.com/office/drawing/2014/main" id="{25DF78A0-6436-854B-AE65-518650EB9330}"/>
                  </a:ext>
                </a:extLst>
              </p:cNvPr>
              <p:cNvSpPr/>
              <p:nvPr/>
            </p:nvSpPr>
            <p:spPr bwMode="auto">
              <a:xfrm>
                <a:off x="3138" y="2727"/>
                <a:ext cx="1399" cy="12"/>
              </a:xfrm>
              <a:custGeom>
                <a:avLst/>
                <a:gdLst>
                  <a:gd name="T0" fmla="*/ 12 w 1399"/>
                  <a:gd name="T1" fmla="*/ 0 h 12"/>
                  <a:gd name="T2" fmla="*/ 0 w 1399"/>
                  <a:gd name="T3" fmla="*/ 12 h 12"/>
                  <a:gd name="T4" fmla="*/ 1399 w 1399"/>
                  <a:gd name="T5" fmla="*/ 12 h 12"/>
                  <a:gd name="T6" fmla="*/ 1387 w 1399"/>
                  <a:gd name="T7" fmla="*/ 0 h 12"/>
                  <a:gd name="T8" fmla="*/ 12 w 139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9" h="12">
                    <a:moveTo>
                      <a:pt x="12" y="0"/>
                    </a:moveTo>
                    <a:lnTo>
                      <a:pt x="0" y="12"/>
                    </a:lnTo>
                    <a:lnTo>
                      <a:pt x="1399" y="12"/>
                    </a:lnTo>
                    <a:lnTo>
                      <a:pt x="1387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Freeform 56">
                <a:extLst>
                  <a:ext uri="{FF2B5EF4-FFF2-40B4-BE49-F238E27FC236}">
                    <a16:creationId xmlns:a16="http://schemas.microsoft.com/office/drawing/2014/main" id="{B4A62989-5CFB-694A-990E-17EFCD4026BA}"/>
                  </a:ext>
                </a:extLst>
              </p:cNvPr>
              <p:cNvSpPr/>
              <p:nvPr/>
            </p:nvSpPr>
            <p:spPr bwMode="auto">
              <a:xfrm>
                <a:off x="4371" y="1864"/>
                <a:ext cx="166" cy="385"/>
              </a:xfrm>
              <a:custGeom>
                <a:avLst/>
                <a:gdLst>
                  <a:gd name="T0" fmla="*/ 7 w 166"/>
                  <a:gd name="T1" fmla="*/ 385 h 385"/>
                  <a:gd name="T2" fmla="*/ 154 w 166"/>
                  <a:gd name="T3" fmla="*/ 55 h 385"/>
                  <a:gd name="T4" fmla="*/ 166 w 166"/>
                  <a:gd name="T5" fmla="*/ 0 h 385"/>
                  <a:gd name="T6" fmla="*/ 0 w 166"/>
                  <a:gd name="T7" fmla="*/ 376 h 385"/>
                  <a:gd name="T8" fmla="*/ 7 w 166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85">
                    <a:moveTo>
                      <a:pt x="7" y="385"/>
                    </a:moveTo>
                    <a:lnTo>
                      <a:pt x="154" y="55"/>
                    </a:lnTo>
                    <a:lnTo>
                      <a:pt x="166" y="0"/>
                    </a:lnTo>
                    <a:lnTo>
                      <a:pt x="0" y="376"/>
                    </a:lnTo>
                    <a:lnTo>
                      <a:pt x="7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Freeform 57">
                <a:extLst>
                  <a:ext uri="{FF2B5EF4-FFF2-40B4-BE49-F238E27FC236}">
                    <a16:creationId xmlns:a16="http://schemas.microsoft.com/office/drawing/2014/main" id="{0FAA1C35-37B2-C14D-AAE4-CD9AC65C73BC}"/>
                  </a:ext>
                </a:extLst>
              </p:cNvPr>
              <p:cNvSpPr/>
              <p:nvPr/>
            </p:nvSpPr>
            <p:spPr bwMode="auto">
              <a:xfrm>
                <a:off x="3981" y="2240"/>
                <a:ext cx="10" cy="88"/>
              </a:xfrm>
              <a:custGeom>
                <a:avLst/>
                <a:gdLst>
                  <a:gd name="T0" fmla="*/ 10 w 10"/>
                  <a:gd name="T1" fmla="*/ 9 h 88"/>
                  <a:gd name="T2" fmla="*/ 0 w 10"/>
                  <a:gd name="T3" fmla="*/ 0 h 88"/>
                  <a:gd name="T4" fmla="*/ 0 w 10"/>
                  <a:gd name="T5" fmla="*/ 76 h 88"/>
                  <a:gd name="T6" fmla="*/ 10 w 10"/>
                  <a:gd name="T7" fmla="*/ 88 h 88"/>
                  <a:gd name="T8" fmla="*/ 10 w 10"/>
                  <a:gd name="T9" fmla="*/ 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8">
                    <a:moveTo>
                      <a:pt x="10" y="9"/>
                    </a:moveTo>
                    <a:lnTo>
                      <a:pt x="0" y="0"/>
                    </a:lnTo>
                    <a:lnTo>
                      <a:pt x="0" y="76"/>
                    </a:lnTo>
                    <a:lnTo>
                      <a:pt x="10" y="88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0" name="Freeform 58">
                <a:extLst>
                  <a:ext uri="{FF2B5EF4-FFF2-40B4-BE49-F238E27FC236}">
                    <a16:creationId xmlns:a16="http://schemas.microsoft.com/office/drawing/2014/main" id="{EB1ED621-5F8E-1944-889E-92D32C79D079}"/>
                  </a:ext>
                </a:extLst>
              </p:cNvPr>
              <p:cNvSpPr/>
              <p:nvPr/>
            </p:nvSpPr>
            <p:spPr bwMode="auto">
              <a:xfrm>
                <a:off x="3684" y="2240"/>
                <a:ext cx="10" cy="88"/>
              </a:xfrm>
              <a:custGeom>
                <a:avLst/>
                <a:gdLst>
                  <a:gd name="T0" fmla="*/ 0 w 10"/>
                  <a:gd name="T1" fmla="*/ 88 h 88"/>
                  <a:gd name="T2" fmla="*/ 10 w 10"/>
                  <a:gd name="T3" fmla="*/ 76 h 88"/>
                  <a:gd name="T4" fmla="*/ 10 w 10"/>
                  <a:gd name="T5" fmla="*/ 0 h 88"/>
                  <a:gd name="T6" fmla="*/ 0 w 10"/>
                  <a:gd name="T7" fmla="*/ 9 h 88"/>
                  <a:gd name="T8" fmla="*/ 0 w 10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8">
                    <a:moveTo>
                      <a:pt x="0" y="88"/>
                    </a:moveTo>
                    <a:lnTo>
                      <a:pt x="10" y="76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0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Freeform 59">
                <a:extLst>
                  <a:ext uri="{FF2B5EF4-FFF2-40B4-BE49-F238E27FC236}">
                    <a16:creationId xmlns:a16="http://schemas.microsoft.com/office/drawing/2014/main" id="{1D8B3A9E-F283-9140-A7C4-D46950B010A7}"/>
                  </a:ext>
                </a:extLst>
              </p:cNvPr>
              <p:cNvSpPr/>
              <p:nvPr/>
            </p:nvSpPr>
            <p:spPr bwMode="auto">
              <a:xfrm>
                <a:off x="3297" y="2240"/>
                <a:ext cx="397" cy="9"/>
              </a:xfrm>
              <a:custGeom>
                <a:avLst/>
                <a:gdLst>
                  <a:gd name="T0" fmla="*/ 387 w 397"/>
                  <a:gd name="T1" fmla="*/ 9 h 9"/>
                  <a:gd name="T2" fmla="*/ 397 w 397"/>
                  <a:gd name="T3" fmla="*/ 0 h 9"/>
                  <a:gd name="T4" fmla="*/ 7 w 397"/>
                  <a:gd name="T5" fmla="*/ 0 h 9"/>
                  <a:gd name="T6" fmla="*/ 0 w 397"/>
                  <a:gd name="T7" fmla="*/ 9 h 9"/>
                  <a:gd name="T8" fmla="*/ 387 w 39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9">
                    <a:moveTo>
                      <a:pt x="387" y="9"/>
                    </a:moveTo>
                    <a:lnTo>
                      <a:pt x="397" y="0"/>
                    </a:lnTo>
                    <a:lnTo>
                      <a:pt x="7" y="0"/>
                    </a:lnTo>
                    <a:lnTo>
                      <a:pt x="0" y="9"/>
                    </a:lnTo>
                    <a:lnTo>
                      <a:pt x="38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2" name="Freeform 60">
                <a:extLst>
                  <a:ext uri="{FF2B5EF4-FFF2-40B4-BE49-F238E27FC236}">
                    <a16:creationId xmlns:a16="http://schemas.microsoft.com/office/drawing/2014/main" id="{D51C6529-F59C-F54C-8FC2-0FA67F1AFB2B}"/>
                  </a:ext>
                </a:extLst>
              </p:cNvPr>
              <p:cNvSpPr/>
              <p:nvPr/>
            </p:nvSpPr>
            <p:spPr bwMode="auto">
              <a:xfrm>
                <a:off x="3138" y="1864"/>
                <a:ext cx="166" cy="385"/>
              </a:xfrm>
              <a:custGeom>
                <a:avLst/>
                <a:gdLst>
                  <a:gd name="T0" fmla="*/ 159 w 166"/>
                  <a:gd name="T1" fmla="*/ 385 h 385"/>
                  <a:gd name="T2" fmla="*/ 166 w 166"/>
                  <a:gd name="T3" fmla="*/ 376 h 385"/>
                  <a:gd name="T4" fmla="*/ 0 w 166"/>
                  <a:gd name="T5" fmla="*/ 0 h 385"/>
                  <a:gd name="T6" fmla="*/ 12 w 166"/>
                  <a:gd name="T7" fmla="*/ 55 h 385"/>
                  <a:gd name="T8" fmla="*/ 159 w 166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85">
                    <a:moveTo>
                      <a:pt x="159" y="385"/>
                    </a:moveTo>
                    <a:lnTo>
                      <a:pt x="166" y="376"/>
                    </a:lnTo>
                    <a:lnTo>
                      <a:pt x="0" y="0"/>
                    </a:lnTo>
                    <a:lnTo>
                      <a:pt x="12" y="55"/>
                    </a:lnTo>
                    <a:lnTo>
                      <a:pt x="159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3" name="Freeform 61">
                <a:extLst>
                  <a:ext uri="{FF2B5EF4-FFF2-40B4-BE49-F238E27FC236}">
                    <a16:creationId xmlns:a16="http://schemas.microsoft.com/office/drawing/2014/main" id="{498D56EA-1F9D-0B44-A024-7BC78BCE7411}"/>
                  </a:ext>
                </a:extLst>
              </p:cNvPr>
              <p:cNvSpPr/>
              <p:nvPr/>
            </p:nvSpPr>
            <p:spPr bwMode="auto">
              <a:xfrm>
                <a:off x="3730" y="2270"/>
                <a:ext cx="216" cy="12"/>
              </a:xfrm>
              <a:custGeom>
                <a:avLst/>
                <a:gdLst>
                  <a:gd name="T0" fmla="*/ 11 w 216"/>
                  <a:gd name="T1" fmla="*/ 0 h 12"/>
                  <a:gd name="T2" fmla="*/ 0 w 216"/>
                  <a:gd name="T3" fmla="*/ 12 h 12"/>
                  <a:gd name="T4" fmla="*/ 216 w 216"/>
                  <a:gd name="T5" fmla="*/ 12 h 12"/>
                  <a:gd name="T6" fmla="*/ 204 w 216"/>
                  <a:gd name="T7" fmla="*/ 0 h 12"/>
                  <a:gd name="T8" fmla="*/ 11 w 21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2">
                    <a:moveTo>
                      <a:pt x="11" y="0"/>
                    </a:moveTo>
                    <a:lnTo>
                      <a:pt x="0" y="12"/>
                    </a:lnTo>
                    <a:lnTo>
                      <a:pt x="216" y="12"/>
                    </a:lnTo>
                    <a:lnTo>
                      <a:pt x="204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" name="Freeform 62">
                <a:extLst>
                  <a:ext uri="{FF2B5EF4-FFF2-40B4-BE49-F238E27FC236}">
                    <a16:creationId xmlns:a16="http://schemas.microsoft.com/office/drawing/2014/main" id="{B5E25DF2-0A26-8344-86AF-46EAD60BEEE5}"/>
                  </a:ext>
                </a:extLst>
              </p:cNvPr>
              <p:cNvSpPr/>
              <p:nvPr/>
            </p:nvSpPr>
            <p:spPr bwMode="auto">
              <a:xfrm>
                <a:off x="3934" y="2116"/>
                <a:ext cx="12" cy="166"/>
              </a:xfrm>
              <a:custGeom>
                <a:avLst/>
                <a:gdLst>
                  <a:gd name="T0" fmla="*/ 0 w 12"/>
                  <a:gd name="T1" fmla="*/ 154 h 166"/>
                  <a:gd name="T2" fmla="*/ 12 w 12"/>
                  <a:gd name="T3" fmla="*/ 166 h 166"/>
                  <a:gd name="T4" fmla="*/ 12 w 12"/>
                  <a:gd name="T5" fmla="*/ 0 h 166"/>
                  <a:gd name="T6" fmla="*/ 0 w 12"/>
                  <a:gd name="T7" fmla="*/ 12 h 166"/>
                  <a:gd name="T8" fmla="*/ 0 w 12"/>
                  <a:gd name="T9" fmla="*/ 15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6">
                    <a:moveTo>
                      <a:pt x="0" y="154"/>
                    </a:moveTo>
                    <a:lnTo>
                      <a:pt x="12" y="166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5" name="Freeform 63">
                <a:extLst>
                  <a:ext uri="{FF2B5EF4-FFF2-40B4-BE49-F238E27FC236}">
                    <a16:creationId xmlns:a16="http://schemas.microsoft.com/office/drawing/2014/main" id="{48330BF2-B9C4-5D42-A9E8-AFD38774A742}"/>
                  </a:ext>
                </a:extLst>
              </p:cNvPr>
              <p:cNvSpPr/>
              <p:nvPr/>
            </p:nvSpPr>
            <p:spPr bwMode="auto">
              <a:xfrm>
                <a:off x="3730" y="2116"/>
                <a:ext cx="216" cy="12"/>
              </a:xfrm>
              <a:custGeom>
                <a:avLst/>
                <a:gdLst>
                  <a:gd name="T0" fmla="*/ 204 w 216"/>
                  <a:gd name="T1" fmla="*/ 12 h 12"/>
                  <a:gd name="T2" fmla="*/ 216 w 216"/>
                  <a:gd name="T3" fmla="*/ 0 h 12"/>
                  <a:gd name="T4" fmla="*/ 0 w 216"/>
                  <a:gd name="T5" fmla="*/ 0 h 12"/>
                  <a:gd name="T6" fmla="*/ 11 w 216"/>
                  <a:gd name="T7" fmla="*/ 12 h 12"/>
                  <a:gd name="T8" fmla="*/ 204 w 21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2">
                    <a:moveTo>
                      <a:pt x="204" y="12"/>
                    </a:moveTo>
                    <a:lnTo>
                      <a:pt x="216" y="0"/>
                    </a:lnTo>
                    <a:lnTo>
                      <a:pt x="0" y="0"/>
                    </a:lnTo>
                    <a:lnTo>
                      <a:pt x="11" y="12"/>
                    </a:lnTo>
                    <a:lnTo>
                      <a:pt x="20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6" name="Freeform 64">
                <a:extLst>
                  <a:ext uri="{FF2B5EF4-FFF2-40B4-BE49-F238E27FC236}">
                    <a16:creationId xmlns:a16="http://schemas.microsoft.com/office/drawing/2014/main" id="{BF75B438-0972-4B44-83C5-B78790EAFE97}"/>
                  </a:ext>
                </a:extLst>
              </p:cNvPr>
              <p:cNvSpPr/>
              <p:nvPr/>
            </p:nvSpPr>
            <p:spPr bwMode="auto">
              <a:xfrm>
                <a:off x="3730" y="2116"/>
                <a:ext cx="11" cy="166"/>
              </a:xfrm>
              <a:custGeom>
                <a:avLst/>
                <a:gdLst>
                  <a:gd name="T0" fmla="*/ 11 w 11"/>
                  <a:gd name="T1" fmla="*/ 154 h 166"/>
                  <a:gd name="T2" fmla="*/ 11 w 11"/>
                  <a:gd name="T3" fmla="*/ 12 h 166"/>
                  <a:gd name="T4" fmla="*/ 0 w 11"/>
                  <a:gd name="T5" fmla="*/ 0 h 166"/>
                  <a:gd name="T6" fmla="*/ 0 w 11"/>
                  <a:gd name="T7" fmla="*/ 166 h 166"/>
                  <a:gd name="T8" fmla="*/ 11 w 11"/>
                  <a:gd name="T9" fmla="*/ 15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6">
                    <a:moveTo>
                      <a:pt x="11" y="154"/>
                    </a:moveTo>
                    <a:lnTo>
                      <a:pt x="11" y="12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1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7" name="Freeform 65">
                <a:extLst>
                  <a:ext uri="{FF2B5EF4-FFF2-40B4-BE49-F238E27FC236}">
                    <a16:creationId xmlns:a16="http://schemas.microsoft.com/office/drawing/2014/main" id="{D1047B2A-D0DA-2841-A3D9-0E0EBFBBC727}"/>
                  </a:ext>
                </a:extLst>
              </p:cNvPr>
              <p:cNvSpPr/>
              <p:nvPr/>
            </p:nvSpPr>
            <p:spPr bwMode="auto">
              <a:xfrm>
                <a:off x="3136" y="1774"/>
                <a:ext cx="197" cy="430"/>
              </a:xfrm>
              <a:custGeom>
                <a:avLst/>
                <a:gdLst>
                  <a:gd name="T0" fmla="*/ 197 w 197"/>
                  <a:gd name="T1" fmla="*/ 418 h 430"/>
                  <a:gd name="T2" fmla="*/ 16 w 197"/>
                  <a:gd name="T3" fmla="*/ 9 h 430"/>
                  <a:gd name="T4" fmla="*/ 0 w 197"/>
                  <a:gd name="T5" fmla="*/ 0 h 430"/>
                  <a:gd name="T6" fmla="*/ 190 w 197"/>
                  <a:gd name="T7" fmla="*/ 430 h 430"/>
                  <a:gd name="T8" fmla="*/ 197 w 197"/>
                  <a:gd name="T9" fmla="*/ 41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430">
                    <a:moveTo>
                      <a:pt x="197" y="418"/>
                    </a:moveTo>
                    <a:lnTo>
                      <a:pt x="16" y="9"/>
                    </a:lnTo>
                    <a:lnTo>
                      <a:pt x="0" y="0"/>
                    </a:lnTo>
                    <a:lnTo>
                      <a:pt x="190" y="430"/>
                    </a:lnTo>
                    <a:lnTo>
                      <a:pt x="197" y="4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8" name="Freeform 66">
                <a:extLst>
                  <a:ext uri="{FF2B5EF4-FFF2-40B4-BE49-F238E27FC236}">
                    <a16:creationId xmlns:a16="http://schemas.microsoft.com/office/drawing/2014/main" id="{0006A85D-316F-794A-B663-666E01ED5D57}"/>
                  </a:ext>
                </a:extLst>
              </p:cNvPr>
              <p:cNvSpPr/>
              <p:nvPr/>
            </p:nvSpPr>
            <p:spPr bwMode="auto">
              <a:xfrm>
                <a:off x="3684" y="2071"/>
                <a:ext cx="307" cy="9"/>
              </a:xfrm>
              <a:custGeom>
                <a:avLst/>
                <a:gdLst>
                  <a:gd name="T0" fmla="*/ 0 w 307"/>
                  <a:gd name="T1" fmla="*/ 0 h 9"/>
                  <a:gd name="T2" fmla="*/ 10 w 307"/>
                  <a:gd name="T3" fmla="*/ 9 h 9"/>
                  <a:gd name="T4" fmla="*/ 297 w 307"/>
                  <a:gd name="T5" fmla="*/ 9 h 9"/>
                  <a:gd name="T6" fmla="*/ 307 w 307"/>
                  <a:gd name="T7" fmla="*/ 0 h 9"/>
                  <a:gd name="T8" fmla="*/ 0 w 30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9">
                    <a:moveTo>
                      <a:pt x="0" y="0"/>
                    </a:moveTo>
                    <a:lnTo>
                      <a:pt x="10" y="9"/>
                    </a:lnTo>
                    <a:lnTo>
                      <a:pt x="297" y="9"/>
                    </a:lnTo>
                    <a:lnTo>
                      <a:pt x="30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9" name="Freeform 67">
                <a:extLst>
                  <a:ext uri="{FF2B5EF4-FFF2-40B4-BE49-F238E27FC236}">
                    <a16:creationId xmlns:a16="http://schemas.microsoft.com/office/drawing/2014/main" id="{5DB02B4E-2FCE-6041-9375-2469CB20E6B3}"/>
                  </a:ext>
                </a:extLst>
              </p:cNvPr>
              <p:cNvSpPr/>
              <p:nvPr/>
            </p:nvSpPr>
            <p:spPr bwMode="auto">
              <a:xfrm>
                <a:off x="3981" y="2071"/>
                <a:ext cx="10" cy="133"/>
              </a:xfrm>
              <a:custGeom>
                <a:avLst/>
                <a:gdLst>
                  <a:gd name="T0" fmla="*/ 10 w 10"/>
                  <a:gd name="T1" fmla="*/ 0 h 133"/>
                  <a:gd name="T2" fmla="*/ 0 w 10"/>
                  <a:gd name="T3" fmla="*/ 9 h 133"/>
                  <a:gd name="T4" fmla="*/ 0 w 10"/>
                  <a:gd name="T5" fmla="*/ 133 h 133"/>
                  <a:gd name="T6" fmla="*/ 10 w 10"/>
                  <a:gd name="T7" fmla="*/ 121 h 133"/>
                  <a:gd name="T8" fmla="*/ 10 w 10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3">
                    <a:moveTo>
                      <a:pt x="10" y="0"/>
                    </a:moveTo>
                    <a:lnTo>
                      <a:pt x="0" y="9"/>
                    </a:lnTo>
                    <a:lnTo>
                      <a:pt x="0" y="133"/>
                    </a:lnTo>
                    <a:lnTo>
                      <a:pt x="10" y="12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0" name="Freeform 68">
                <a:extLst>
                  <a:ext uri="{FF2B5EF4-FFF2-40B4-BE49-F238E27FC236}">
                    <a16:creationId xmlns:a16="http://schemas.microsoft.com/office/drawing/2014/main" id="{BAD98085-E224-154A-8EA1-4B3219620258}"/>
                  </a:ext>
                </a:extLst>
              </p:cNvPr>
              <p:cNvSpPr/>
              <p:nvPr/>
            </p:nvSpPr>
            <p:spPr bwMode="auto">
              <a:xfrm>
                <a:off x="3684" y="2071"/>
                <a:ext cx="10" cy="133"/>
              </a:xfrm>
              <a:custGeom>
                <a:avLst/>
                <a:gdLst>
                  <a:gd name="T0" fmla="*/ 0 w 10"/>
                  <a:gd name="T1" fmla="*/ 121 h 133"/>
                  <a:gd name="T2" fmla="*/ 10 w 10"/>
                  <a:gd name="T3" fmla="*/ 133 h 133"/>
                  <a:gd name="T4" fmla="*/ 10 w 10"/>
                  <a:gd name="T5" fmla="*/ 9 h 133"/>
                  <a:gd name="T6" fmla="*/ 0 w 10"/>
                  <a:gd name="T7" fmla="*/ 0 h 133"/>
                  <a:gd name="T8" fmla="*/ 0 w 10"/>
                  <a:gd name="T9" fmla="*/ 1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3">
                    <a:moveTo>
                      <a:pt x="0" y="121"/>
                    </a:moveTo>
                    <a:lnTo>
                      <a:pt x="10" y="133"/>
                    </a:lnTo>
                    <a:lnTo>
                      <a:pt x="10" y="9"/>
                    </a:lnTo>
                    <a:lnTo>
                      <a:pt x="0" y="0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1" name="Freeform 69">
                <a:extLst>
                  <a:ext uri="{FF2B5EF4-FFF2-40B4-BE49-F238E27FC236}">
                    <a16:creationId xmlns:a16="http://schemas.microsoft.com/office/drawing/2014/main" id="{E49280DB-730E-AB4B-86B2-E204F33C643F}"/>
                  </a:ext>
                </a:extLst>
              </p:cNvPr>
              <p:cNvSpPr/>
              <p:nvPr/>
            </p:nvSpPr>
            <p:spPr bwMode="auto">
              <a:xfrm>
                <a:off x="3981" y="2192"/>
                <a:ext cx="369" cy="12"/>
              </a:xfrm>
              <a:custGeom>
                <a:avLst/>
                <a:gdLst>
                  <a:gd name="T0" fmla="*/ 10 w 369"/>
                  <a:gd name="T1" fmla="*/ 0 h 12"/>
                  <a:gd name="T2" fmla="*/ 0 w 369"/>
                  <a:gd name="T3" fmla="*/ 12 h 12"/>
                  <a:gd name="T4" fmla="*/ 369 w 369"/>
                  <a:gd name="T5" fmla="*/ 12 h 12"/>
                  <a:gd name="T6" fmla="*/ 362 w 369"/>
                  <a:gd name="T7" fmla="*/ 0 h 12"/>
                  <a:gd name="T8" fmla="*/ 10 w 369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" h="12">
                    <a:moveTo>
                      <a:pt x="10" y="0"/>
                    </a:moveTo>
                    <a:lnTo>
                      <a:pt x="0" y="12"/>
                    </a:lnTo>
                    <a:lnTo>
                      <a:pt x="369" y="12"/>
                    </a:lnTo>
                    <a:lnTo>
                      <a:pt x="362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2" name="Freeform 70">
                <a:extLst>
                  <a:ext uri="{FF2B5EF4-FFF2-40B4-BE49-F238E27FC236}">
                    <a16:creationId xmlns:a16="http://schemas.microsoft.com/office/drawing/2014/main" id="{1D95FAA5-5FD2-5E47-B873-E82E21D7F9BC}"/>
                  </a:ext>
                </a:extLst>
              </p:cNvPr>
              <p:cNvSpPr/>
              <p:nvPr/>
            </p:nvSpPr>
            <p:spPr bwMode="auto">
              <a:xfrm>
                <a:off x="3136" y="1774"/>
                <a:ext cx="1404" cy="9"/>
              </a:xfrm>
              <a:custGeom>
                <a:avLst/>
                <a:gdLst>
                  <a:gd name="T0" fmla="*/ 1387 w 1404"/>
                  <a:gd name="T1" fmla="*/ 9 h 9"/>
                  <a:gd name="T2" fmla="*/ 1404 w 1404"/>
                  <a:gd name="T3" fmla="*/ 0 h 9"/>
                  <a:gd name="T4" fmla="*/ 0 w 1404"/>
                  <a:gd name="T5" fmla="*/ 0 h 9"/>
                  <a:gd name="T6" fmla="*/ 16 w 1404"/>
                  <a:gd name="T7" fmla="*/ 9 h 9"/>
                  <a:gd name="T8" fmla="*/ 1387 w 140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4" h="9">
                    <a:moveTo>
                      <a:pt x="1387" y="9"/>
                    </a:moveTo>
                    <a:lnTo>
                      <a:pt x="1404" y="0"/>
                    </a:lnTo>
                    <a:lnTo>
                      <a:pt x="0" y="0"/>
                    </a:lnTo>
                    <a:lnTo>
                      <a:pt x="16" y="9"/>
                    </a:lnTo>
                    <a:lnTo>
                      <a:pt x="138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3" name="Freeform 71">
                <a:extLst>
                  <a:ext uri="{FF2B5EF4-FFF2-40B4-BE49-F238E27FC236}">
                    <a16:creationId xmlns:a16="http://schemas.microsoft.com/office/drawing/2014/main" id="{A8A174A3-61D6-9948-897D-523A193500B1}"/>
                  </a:ext>
                </a:extLst>
              </p:cNvPr>
              <p:cNvSpPr/>
              <p:nvPr/>
            </p:nvSpPr>
            <p:spPr bwMode="auto">
              <a:xfrm>
                <a:off x="4343" y="1774"/>
                <a:ext cx="197" cy="430"/>
              </a:xfrm>
              <a:custGeom>
                <a:avLst/>
                <a:gdLst>
                  <a:gd name="T0" fmla="*/ 0 w 197"/>
                  <a:gd name="T1" fmla="*/ 418 h 430"/>
                  <a:gd name="T2" fmla="*/ 7 w 197"/>
                  <a:gd name="T3" fmla="*/ 430 h 430"/>
                  <a:gd name="T4" fmla="*/ 197 w 197"/>
                  <a:gd name="T5" fmla="*/ 0 h 430"/>
                  <a:gd name="T6" fmla="*/ 180 w 197"/>
                  <a:gd name="T7" fmla="*/ 9 h 430"/>
                  <a:gd name="T8" fmla="*/ 0 w 197"/>
                  <a:gd name="T9" fmla="*/ 41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430">
                    <a:moveTo>
                      <a:pt x="0" y="418"/>
                    </a:moveTo>
                    <a:lnTo>
                      <a:pt x="7" y="430"/>
                    </a:lnTo>
                    <a:lnTo>
                      <a:pt x="197" y="0"/>
                    </a:lnTo>
                    <a:lnTo>
                      <a:pt x="180" y="9"/>
                    </a:lnTo>
                    <a:lnTo>
                      <a:pt x="0" y="4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4" name="Freeform 72">
                <a:extLst>
                  <a:ext uri="{FF2B5EF4-FFF2-40B4-BE49-F238E27FC236}">
                    <a16:creationId xmlns:a16="http://schemas.microsoft.com/office/drawing/2014/main" id="{96138086-7D6C-9E4B-B14F-EC9124F75ABC}"/>
                  </a:ext>
                </a:extLst>
              </p:cNvPr>
              <p:cNvSpPr/>
              <p:nvPr/>
            </p:nvSpPr>
            <p:spPr bwMode="auto">
              <a:xfrm>
                <a:off x="3326" y="2192"/>
                <a:ext cx="368" cy="12"/>
              </a:xfrm>
              <a:custGeom>
                <a:avLst/>
                <a:gdLst>
                  <a:gd name="T0" fmla="*/ 7 w 368"/>
                  <a:gd name="T1" fmla="*/ 0 h 12"/>
                  <a:gd name="T2" fmla="*/ 0 w 368"/>
                  <a:gd name="T3" fmla="*/ 12 h 12"/>
                  <a:gd name="T4" fmla="*/ 368 w 368"/>
                  <a:gd name="T5" fmla="*/ 12 h 12"/>
                  <a:gd name="T6" fmla="*/ 358 w 368"/>
                  <a:gd name="T7" fmla="*/ 0 h 12"/>
                  <a:gd name="T8" fmla="*/ 7 w 36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12">
                    <a:moveTo>
                      <a:pt x="7" y="0"/>
                    </a:moveTo>
                    <a:lnTo>
                      <a:pt x="0" y="12"/>
                    </a:lnTo>
                    <a:lnTo>
                      <a:pt x="368" y="12"/>
                    </a:lnTo>
                    <a:lnTo>
                      <a:pt x="358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2943F8C-19B8-344F-9453-752DEDBE8F27}"/>
              </a:ext>
            </a:extLst>
          </p:cNvPr>
          <p:cNvGrpSpPr/>
          <p:nvPr/>
        </p:nvGrpSpPr>
        <p:grpSpPr>
          <a:xfrm>
            <a:off x="4187046" y="2769255"/>
            <a:ext cx="552450" cy="552450"/>
            <a:chOff x="3678404" y="2170455"/>
            <a:chExt cx="736600" cy="736600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0AB45895-BDF3-5041-B418-0E90F20D2151}"/>
                </a:ext>
              </a:extLst>
            </p:cNvPr>
            <p:cNvGrpSpPr/>
            <p:nvPr/>
          </p:nvGrpSpPr>
          <p:grpSpPr>
            <a:xfrm>
              <a:off x="3678404" y="2170455"/>
              <a:ext cx="736600" cy="736600"/>
              <a:chOff x="8286667" y="635396"/>
              <a:chExt cx="736600" cy="736600"/>
            </a:xfrm>
          </p:grpSpPr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A2D75C43-DFFB-764D-B1DC-D57E4F0B5701}"/>
                  </a:ext>
                </a:extLst>
              </p:cNvPr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139415EA-67EF-4345-8ED5-A30D13D2B17E}"/>
                  </a:ext>
                </a:extLst>
              </p:cNvPr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188186"/>
              </a:solidFill>
              <a:ln w="15875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9" name="Group 909">
              <a:extLst>
                <a:ext uri="{FF2B5EF4-FFF2-40B4-BE49-F238E27FC236}">
                  <a16:creationId xmlns:a16="http://schemas.microsoft.com/office/drawing/2014/main" id="{8ED1A601-EADE-0C43-9EEE-8C73786F69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95992" y="2402053"/>
              <a:ext cx="321515" cy="274198"/>
              <a:chOff x="6090" y="1175"/>
              <a:chExt cx="265" cy="226"/>
            </a:xfrm>
            <a:solidFill>
              <a:sysClr val="window" lastClr="FFFFFF"/>
            </a:solidFill>
            <a:effectLst/>
          </p:grpSpPr>
          <p:sp>
            <p:nvSpPr>
              <p:cNvPr id="120" name="Freeform 910">
                <a:extLst>
                  <a:ext uri="{FF2B5EF4-FFF2-40B4-BE49-F238E27FC236}">
                    <a16:creationId xmlns:a16="http://schemas.microsoft.com/office/drawing/2014/main" id="{7747CBEF-226E-9344-8DF4-30C42C27E420}"/>
                  </a:ext>
                </a:extLst>
              </p:cNvPr>
              <p:cNvSpPr/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21" name="Freeform 911">
                <a:extLst>
                  <a:ext uri="{FF2B5EF4-FFF2-40B4-BE49-F238E27FC236}">
                    <a16:creationId xmlns:a16="http://schemas.microsoft.com/office/drawing/2014/main" id="{11BFFDFE-316C-8C4B-861A-C75BA3699186}"/>
                  </a:ext>
                </a:extLst>
              </p:cNvPr>
              <p:cNvSpPr/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22" name="Freeform 912">
                <a:extLst>
                  <a:ext uri="{FF2B5EF4-FFF2-40B4-BE49-F238E27FC236}">
                    <a16:creationId xmlns:a16="http://schemas.microsoft.com/office/drawing/2014/main" id="{C73810F5-02EA-9E46-8B10-3CBC50440E2C}"/>
                  </a:ext>
                </a:extLst>
              </p:cNvPr>
              <p:cNvSpPr/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23" name="Freeform 913">
                <a:extLst>
                  <a:ext uri="{FF2B5EF4-FFF2-40B4-BE49-F238E27FC236}">
                    <a16:creationId xmlns:a16="http://schemas.microsoft.com/office/drawing/2014/main" id="{E2515B00-7A32-3545-A0D8-FFB11B507921}"/>
                  </a:ext>
                </a:extLst>
              </p:cNvPr>
              <p:cNvSpPr/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" lastClr="FFFFFF"/>
                  </a:solidFill>
                </a:endParaRPr>
              </a:p>
            </p:txBody>
          </p:sp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5AC5F83E-D1C9-AD41-A69B-099FD1428ECE}"/>
              </a:ext>
            </a:extLst>
          </p:cNvPr>
          <p:cNvGrpSpPr/>
          <p:nvPr/>
        </p:nvGrpSpPr>
        <p:grpSpPr>
          <a:xfrm>
            <a:off x="7229932" y="3838553"/>
            <a:ext cx="552450" cy="552450"/>
            <a:chOff x="7715921" y="3596185"/>
            <a:chExt cx="736600" cy="736600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9C0A9708-D19A-434B-916F-30ECC5EB29F5}"/>
                </a:ext>
              </a:extLst>
            </p:cNvPr>
            <p:cNvGrpSpPr/>
            <p:nvPr/>
          </p:nvGrpSpPr>
          <p:grpSpPr>
            <a:xfrm>
              <a:off x="7715921" y="3596185"/>
              <a:ext cx="736600" cy="736600"/>
              <a:chOff x="8286667" y="635396"/>
              <a:chExt cx="736600" cy="736600"/>
            </a:xfrm>
          </p:grpSpPr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8DF6DDE4-6D23-8640-989B-F22D3054E329}"/>
                  </a:ext>
                </a:extLst>
              </p:cNvPr>
              <p:cNvSpPr/>
              <p:nvPr/>
            </p:nvSpPr>
            <p:spPr>
              <a:xfrm>
                <a:off x="8286667" y="635396"/>
                <a:ext cx="736600" cy="736600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rgbClr val="F7F7F7"/>
                  </a:gs>
                </a:gsLst>
                <a:lin ang="2700000" scaled="1"/>
                <a:tileRect/>
              </a:gradFill>
              <a:ln w="15875" cap="flat" cmpd="sng" algn="ctr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01600" dist="508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959B4B48-FE8B-0A45-9233-13F10A66C375}"/>
                  </a:ext>
                </a:extLst>
              </p:cNvPr>
              <p:cNvSpPr/>
              <p:nvPr/>
            </p:nvSpPr>
            <p:spPr>
              <a:xfrm>
                <a:off x="8394381" y="743110"/>
                <a:ext cx="521172" cy="521172"/>
              </a:xfrm>
              <a:prstGeom prst="ellipse">
                <a:avLst/>
              </a:prstGeom>
              <a:solidFill>
                <a:srgbClr val="188186"/>
              </a:solidFill>
              <a:ln w="15875" cap="flat" cmpd="sng" algn="ctr">
                <a:gradFill flip="none" rotWithShape="1">
                  <a:gsLst>
                    <a:gs pos="100000">
                      <a:sysClr val="window" lastClr="FFFFFF"/>
                    </a:gs>
                    <a:gs pos="0">
                      <a:sysClr val="window" lastClr="FFFFFF">
                        <a:lumMod val="75000"/>
                      </a:sys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015" kern="0">
                  <a:solidFill>
                    <a:sysClr val="window" lastClr="FFFFFF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4C1ABFE3-421E-3A4B-BAC8-273F806B4A31}"/>
                </a:ext>
              </a:extLst>
            </p:cNvPr>
            <p:cNvGrpSpPr/>
            <p:nvPr/>
          </p:nvGrpSpPr>
          <p:grpSpPr>
            <a:xfrm>
              <a:off x="7948637" y="3804338"/>
              <a:ext cx="275408" cy="296010"/>
              <a:chOff x="8042594" y="2360613"/>
              <a:chExt cx="403225" cy="433388"/>
            </a:xfrm>
            <a:solidFill>
              <a:sysClr val="window" lastClr="FFFFFF"/>
            </a:solidFill>
          </p:grpSpPr>
          <p:sp>
            <p:nvSpPr>
              <p:cNvPr id="129" name="Freeform 23">
                <a:extLst>
                  <a:ext uri="{FF2B5EF4-FFF2-40B4-BE49-F238E27FC236}">
                    <a16:creationId xmlns:a16="http://schemas.microsoft.com/office/drawing/2014/main" id="{E6D369A7-AFDF-AD46-A9D9-0DB0226D78E2}"/>
                  </a:ext>
                </a:extLst>
              </p:cNvPr>
              <p:cNvSpPr/>
              <p:nvPr/>
            </p:nvSpPr>
            <p:spPr bwMode="auto">
              <a:xfrm>
                <a:off x="8042594" y="2541588"/>
                <a:ext cx="223838" cy="252413"/>
              </a:xfrm>
              <a:custGeom>
                <a:avLst/>
                <a:gdLst>
                  <a:gd name="T0" fmla="*/ 106 w 128"/>
                  <a:gd name="T1" fmla="*/ 144 h 144"/>
                  <a:gd name="T2" fmla="*/ 12 w 128"/>
                  <a:gd name="T3" fmla="*/ 144 h 144"/>
                  <a:gd name="T4" fmla="*/ 12 w 128"/>
                  <a:gd name="T5" fmla="*/ 14 h 144"/>
                  <a:gd name="T6" fmla="*/ 0 w 128"/>
                  <a:gd name="T7" fmla="*/ 14 h 144"/>
                  <a:gd name="T8" fmla="*/ 0 w 128"/>
                  <a:gd name="T9" fmla="*/ 0 h 144"/>
                  <a:gd name="T10" fmla="*/ 128 w 128"/>
                  <a:gd name="T11" fmla="*/ 0 h 144"/>
                  <a:gd name="T12" fmla="*/ 128 w 128"/>
                  <a:gd name="T13" fmla="*/ 14 h 144"/>
                  <a:gd name="T14" fmla="*/ 106 w 128"/>
                  <a:gd name="T15" fmla="*/ 14 h 144"/>
                  <a:gd name="T16" fmla="*/ 106 w 128"/>
                  <a:gd name="T1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44">
                    <a:moveTo>
                      <a:pt x="106" y="144"/>
                    </a:moveTo>
                    <a:cubicBezTo>
                      <a:pt x="74" y="144"/>
                      <a:pt x="43" y="144"/>
                      <a:pt x="12" y="144"/>
                    </a:cubicBezTo>
                    <a:cubicBezTo>
                      <a:pt x="12" y="100"/>
                      <a:pt x="12" y="57"/>
                      <a:pt x="12" y="14"/>
                    </a:cubicBezTo>
                    <a:cubicBezTo>
                      <a:pt x="8" y="14"/>
                      <a:pt x="4" y="14"/>
                      <a:pt x="0" y="14"/>
                    </a:cubicBezTo>
                    <a:cubicBezTo>
                      <a:pt x="0" y="9"/>
                      <a:pt x="0" y="4"/>
                      <a:pt x="0" y="0"/>
                    </a:cubicBezTo>
                    <a:cubicBezTo>
                      <a:pt x="43" y="0"/>
                      <a:pt x="85" y="0"/>
                      <a:pt x="128" y="0"/>
                    </a:cubicBezTo>
                    <a:cubicBezTo>
                      <a:pt x="128" y="4"/>
                      <a:pt x="128" y="9"/>
                      <a:pt x="128" y="14"/>
                    </a:cubicBezTo>
                    <a:cubicBezTo>
                      <a:pt x="121" y="14"/>
                      <a:pt x="114" y="14"/>
                      <a:pt x="106" y="14"/>
                    </a:cubicBezTo>
                    <a:cubicBezTo>
                      <a:pt x="106" y="57"/>
                      <a:pt x="106" y="100"/>
                      <a:pt x="106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0" name="Freeform 24">
                <a:extLst>
                  <a:ext uri="{FF2B5EF4-FFF2-40B4-BE49-F238E27FC236}">
                    <a16:creationId xmlns:a16="http://schemas.microsoft.com/office/drawing/2014/main" id="{2285FC68-B926-134B-BAEB-3B59562003D3}"/>
                  </a:ext>
                </a:extLst>
              </p:cNvPr>
              <p:cNvSpPr/>
              <p:nvPr/>
            </p:nvSpPr>
            <p:spPr bwMode="auto">
              <a:xfrm>
                <a:off x="8190231" y="2424113"/>
                <a:ext cx="228600" cy="369888"/>
              </a:xfrm>
              <a:custGeom>
                <a:avLst/>
                <a:gdLst>
                  <a:gd name="T0" fmla="*/ 0 w 131"/>
                  <a:gd name="T1" fmla="*/ 19 h 211"/>
                  <a:gd name="T2" fmla="*/ 18 w 131"/>
                  <a:gd name="T3" fmla="*/ 0 h 211"/>
                  <a:gd name="T4" fmla="*/ 51 w 131"/>
                  <a:gd name="T5" fmla="*/ 30 h 211"/>
                  <a:gd name="T6" fmla="*/ 48 w 131"/>
                  <a:gd name="T7" fmla="*/ 33 h 211"/>
                  <a:gd name="T8" fmla="*/ 50 w 131"/>
                  <a:gd name="T9" fmla="*/ 36 h 211"/>
                  <a:gd name="T10" fmla="*/ 46 w 131"/>
                  <a:gd name="T11" fmla="*/ 39 h 211"/>
                  <a:gd name="T12" fmla="*/ 60 w 131"/>
                  <a:gd name="T13" fmla="*/ 41 h 211"/>
                  <a:gd name="T14" fmla="*/ 89 w 131"/>
                  <a:gd name="T15" fmla="*/ 35 h 211"/>
                  <a:gd name="T16" fmla="*/ 96 w 131"/>
                  <a:gd name="T17" fmla="*/ 26 h 211"/>
                  <a:gd name="T18" fmla="*/ 115 w 131"/>
                  <a:gd name="T19" fmla="*/ 15 h 211"/>
                  <a:gd name="T20" fmla="*/ 131 w 131"/>
                  <a:gd name="T21" fmla="*/ 30 h 211"/>
                  <a:gd name="T22" fmla="*/ 131 w 131"/>
                  <a:gd name="T23" fmla="*/ 33 h 211"/>
                  <a:gd name="T24" fmla="*/ 122 w 131"/>
                  <a:gd name="T25" fmla="*/ 109 h 211"/>
                  <a:gd name="T26" fmla="*/ 119 w 131"/>
                  <a:gd name="T27" fmla="*/ 122 h 211"/>
                  <a:gd name="T28" fmla="*/ 110 w 131"/>
                  <a:gd name="T29" fmla="*/ 132 h 211"/>
                  <a:gd name="T30" fmla="*/ 57 w 131"/>
                  <a:gd name="T31" fmla="*/ 140 h 211"/>
                  <a:gd name="T32" fmla="*/ 56 w 131"/>
                  <a:gd name="T33" fmla="*/ 140 h 211"/>
                  <a:gd name="T34" fmla="*/ 55 w 131"/>
                  <a:gd name="T35" fmla="*/ 140 h 211"/>
                  <a:gd name="T36" fmla="*/ 55 w 131"/>
                  <a:gd name="T37" fmla="*/ 145 h 211"/>
                  <a:gd name="T38" fmla="*/ 55 w 131"/>
                  <a:gd name="T39" fmla="*/ 195 h 211"/>
                  <a:gd name="T40" fmla="*/ 46 w 131"/>
                  <a:gd name="T41" fmla="*/ 209 h 211"/>
                  <a:gd name="T42" fmla="*/ 31 w 131"/>
                  <a:gd name="T43" fmla="*/ 200 h 211"/>
                  <a:gd name="T44" fmla="*/ 29 w 131"/>
                  <a:gd name="T45" fmla="*/ 170 h 211"/>
                  <a:gd name="T46" fmla="*/ 31 w 131"/>
                  <a:gd name="T47" fmla="*/ 138 h 211"/>
                  <a:gd name="T48" fmla="*/ 34 w 131"/>
                  <a:gd name="T49" fmla="*/ 130 h 211"/>
                  <a:gd name="T50" fmla="*/ 52 w 131"/>
                  <a:gd name="T51" fmla="*/ 116 h 211"/>
                  <a:gd name="T52" fmla="*/ 80 w 131"/>
                  <a:gd name="T53" fmla="*/ 111 h 211"/>
                  <a:gd name="T54" fmla="*/ 85 w 131"/>
                  <a:gd name="T55" fmla="*/ 107 h 211"/>
                  <a:gd name="T56" fmla="*/ 92 w 131"/>
                  <a:gd name="T57" fmla="*/ 62 h 211"/>
                  <a:gd name="T58" fmla="*/ 92 w 131"/>
                  <a:gd name="T59" fmla="*/ 60 h 211"/>
                  <a:gd name="T60" fmla="*/ 82 w 131"/>
                  <a:gd name="T61" fmla="*/ 63 h 211"/>
                  <a:gd name="T62" fmla="*/ 53 w 131"/>
                  <a:gd name="T63" fmla="*/ 63 h 211"/>
                  <a:gd name="T64" fmla="*/ 36 w 131"/>
                  <a:gd name="T65" fmla="*/ 60 h 211"/>
                  <a:gd name="T66" fmla="*/ 27 w 131"/>
                  <a:gd name="T67" fmla="*/ 46 h 211"/>
                  <a:gd name="T68" fmla="*/ 26 w 131"/>
                  <a:gd name="T69" fmla="*/ 43 h 211"/>
                  <a:gd name="T70" fmla="*/ 2 w 131"/>
                  <a:gd name="T71" fmla="*/ 21 h 211"/>
                  <a:gd name="T72" fmla="*/ 0 w 131"/>
                  <a:gd name="T73" fmla="*/ 1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" h="211">
                    <a:moveTo>
                      <a:pt x="0" y="19"/>
                    </a:moveTo>
                    <a:cubicBezTo>
                      <a:pt x="6" y="12"/>
                      <a:pt x="12" y="6"/>
                      <a:pt x="18" y="0"/>
                    </a:cubicBezTo>
                    <a:cubicBezTo>
                      <a:pt x="29" y="10"/>
                      <a:pt x="40" y="20"/>
                      <a:pt x="51" y="30"/>
                    </a:cubicBezTo>
                    <a:cubicBezTo>
                      <a:pt x="50" y="31"/>
                      <a:pt x="49" y="32"/>
                      <a:pt x="48" y="33"/>
                    </a:cubicBezTo>
                    <a:cubicBezTo>
                      <a:pt x="49" y="34"/>
                      <a:pt x="49" y="35"/>
                      <a:pt x="50" y="36"/>
                    </a:cubicBezTo>
                    <a:cubicBezTo>
                      <a:pt x="49" y="37"/>
                      <a:pt x="48" y="37"/>
                      <a:pt x="46" y="39"/>
                    </a:cubicBezTo>
                    <a:cubicBezTo>
                      <a:pt x="51" y="39"/>
                      <a:pt x="55" y="40"/>
                      <a:pt x="60" y="41"/>
                    </a:cubicBezTo>
                    <a:cubicBezTo>
                      <a:pt x="70" y="42"/>
                      <a:pt x="80" y="41"/>
                      <a:pt x="89" y="35"/>
                    </a:cubicBezTo>
                    <a:cubicBezTo>
                      <a:pt x="92" y="32"/>
                      <a:pt x="95" y="30"/>
                      <a:pt x="96" y="26"/>
                    </a:cubicBezTo>
                    <a:cubicBezTo>
                      <a:pt x="100" y="18"/>
                      <a:pt x="107" y="15"/>
                      <a:pt x="115" y="15"/>
                    </a:cubicBezTo>
                    <a:cubicBezTo>
                      <a:pt x="122" y="16"/>
                      <a:pt x="129" y="23"/>
                      <a:pt x="131" y="30"/>
                    </a:cubicBezTo>
                    <a:cubicBezTo>
                      <a:pt x="131" y="31"/>
                      <a:pt x="131" y="32"/>
                      <a:pt x="131" y="33"/>
                    </a:cubicBezTo>
                    <a:cubicBezTo>
                      <a:pt x="129" y="59"/>
                      <a:pt x="128" y="84"/>
                      <a:pt x="122" y="109"/>
                    </a:cubicBezTo>
                    <a:cubicBezTo>
                      <a:pt x="121" y="114"/>
                      <a:pt x="120" y="118"/>
                      <a:pt x="119" y="122"/>
                    </a:cubicBezTo>
                    <a:cubicBezTo>
                      <a:pt x="118" y="127"/>
                      <a:pt x="114" y="130"/>
                      <a:pt x="110" y="132"/>
                    </a:cubicBezTo>
                    <a:cubicBezTo>
                      <a:pt x="93" y="140"/>
                      <a:pt x="75" y="142"/>
                      <a:pt x="57" y="140"/>
                    </a:cubicBezTo>
                    <a:cubicBezTo>
                      <a:pt x="57" y="140"/>
                      <a:pt x="56" y="140"/>
                      <a:pt x="56" y="140"/>
                    </a:cubicBezTo>
                    <a:cubicBezTo>
                      <a:pt x="56" y="140"/>
                      <a:pt x="56" y="140"/>
                      <a:pt x="55" y="140"/>
                    </a:cubicBezTo>
                    <a:cubicBezTo>
                      <a:pt x="55" y="142"/>
                      <a:pt x="55" y="144"/>
                      <a:pt x="55" y="145"/>
                    </a:cubicBezTo>
                    <a:cubicBezTo>
                      <a:pt x="53" y="162"/>
                      <a:pt x="53" y="178"/>
                      <a:pt x="55" y="195"/>
                    </a:cubicBezTo>
                    <a:cubicBezTo>
                      <a:pt x="56" y="202"/>
                      <a:pt x="52" y="208"/>
                      <a:pt x="46" y="209"/>
                    </a:cubicBezTo>
                    <a:cubicBezTo>
                      <a:pt x="39" y="211"/>
                      <a:pt x="32" y="207"/>
                      <a:pt x="31" y="200"/>
                    </a:cubicBezTo>
                    <a:cubicBezTo>
                      <a:pt x="30" y="190"/>
                      <a:pt x="29" y="180"/>
                      <a:pt x="29" y="170"/>
                    </a:cubicBezTo>
                    <a:cubicBezTo>
                      <a:pt x="28" y="159"/>
                      <a:pt x="29" y="148"/>
                      <a:pt x="31" y="138"/>
                    </a:cubicBezTo>
                    <a:cubicBezTo>
                      <a:pt x="32" y="135"/>
                      <a:pt x="33" y="133"/>
                      <a:pt x="34" y="130"/>
                    </a:cubicBezTo>
                    <a:cubicBezTo>
                      <a:pt x="37" y="122"/>
                      <a:pt x="44" y="118"/>
                      <a:pt x="52" y="116"/>
                    </a:cubicBezTo>
                    <a:cubicBezTo>
                      <a:pt x="61" y="113"/>
                      <a:pt x="71" y="112"/>
                      <a:pt x="80" y="111"/>
                    </a:cubicBezTo>
                    <a:cubicBezTo>
                      <a:pt x="84" y="111"/>
                      <a:pt x="84" y="111"/>
                      <a:pt x="85" y="107"/>
                    </a:cubicBezTo>
                    <a:cubicBezTo>
                      <a:pt x="88" y="92"/>
                      <a:pt x="90" y="77"/>
                      <a:pt x="92" y="62"/>
                    </a:cubicBezTo>
                    <a:cubicBezTo>
                      <a:pt x="92" y="61"/>
                      <a:pt x="92" y="61"/>
                      <a:pt x="92" y="60"/>
                    </a:cubicBezTo>
                    <a:cubicBezTo>
                      <a:pt x="88" y="61"/>
                      <a:pt x="85" y="62"/>
                      <a:pt x="82" y="63"/>
                    </a:cubicBezTo>
                    <a:cubicBezTo>
                      <a:pt x="72" y="65"/>
                      <a:pt x="63" y="65"/>
                      <a:pt x="53" y="63"/>
                    </a:cubicBezTo>
                    <a:cubicBezTo>
                      <a:pt x="47" y="63"/>
                      <a:pt x="42" y="62"/>
                      <a:pt x="36" y="60"/>
                    </a:cubicBezTo>
                    <a:cubicBezTo>
                      <a:pt x="28" y="59"/>
                      <a:pt x="25" y="54"/>
                      <a:pt x="27" y="46"/>
                    </a:cubicBezTo>
                    <a:cubicBezTo>
                      <a:pt x="27" y="45"/>
                      <a:pt x="27" y="44"/>
                      <a:pt x="26" y="43"/>
                    </a:cubicBezTo>
                    <a:cubicBezTo>
                      <a:pt x="18" y="36"/>
                      <a:pt x="10" y="28"/>
                      <a:pt x="2" y="21"/>
                    </a:cubicBezTo>
                    <a:cubicBezTo>
                      <a:pt x="1" y="20"/>
                      <a:pt x="1" y="20"/>
                      <a:pt x="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1" name="Freeform 25">
                <a:extLst>
                  <a:ext uri="{FF2B5EF4-FFF2-40B4-BE49-F238E27FC236}">
                    <a16:creationId xmlns:a16="http://schemas.microsoft.com/office/drawing/2014/main" id="{4EB56794-8CE0-454A-8FB8-21E1E911AE81}"/>
                  </a:ext>
                </a:extLst>
              </p:cNvPr>
              <p:cNvSpPr/>
              <p:nvPr/>
            </p:nvSpPr>
            <p:spPr bwMode="auto">
              <a:xfrm>
                <a:off x="8293419" y="2566988"/>
                <a:ext cx="152400" cy="219075"/>
              </a:xfrm>
              <a:custGeom>
                <a:avLst/>
                <a:gdLst>
                  <a:gd name="T0" fmla="*/ 39 w 87"/>
                  <a:gd name="T1" fmla="*/ 108 h 125"/>
                  <a:gd name="T2" fmla="*/ 48 w 87"/>
                  <a:gd name="T3" fmla="*/ 111 h 125"/>
                  <a:gd name="T4" fmla="*/ 52 w 87"/>
                  <a:gd name="T5" fmla="*/ 118 h 125"/>
                  <a:gd name="T6" fmla="*/ 50 w 87"/>
                  <a:gd name="T7" fmla="*/ 119 h 125"/>
                  <a:gd name="T8" fmla="*/ 46 w 87"/>
                  <a:gd name="T9" fmla="*/ 118 h 125"/>
                  <a:gd name="T10" fmla="*/ 45 w 87"/>
                  <a:gd name="T11" fmla="*/ 118 h 125"/>
                  <a:gd name="T12" fmla="*/ 44 w 87"/>
                  <a:gd name="T13" fmla="*/ 125 h 125"/>
                  <a:gd name="T14" fmla="*/ 34 w 87"/>
                  <a:gd name="T15" fmla="*/ 114 h 125"/>
                  <a:gd name="T16" fmla="*/ 20 w 87"/>
                  <a:gd name="T17" fmla="*/ 125 h 125"/>
                  <a:gd name="T18" fmla="*/ 22 w 87"/>
                  <a:gd name="T19" fmla="*/ 115 h 125"/>
                  <a:gd name="T20" fmla="*/ 31 w 87"/>
                  <a:gd name="T21" fmla="*/ 109 h 125"/>
                  <a:gd name="T22" fmla="*/ 33 w 87"/>
                  <a:gd name="T23" fmla="*/ 107 h 125"/>
                  <a:gd name="T24" fmla="*/ 33 w 87"/>
                  <a:gd name="T25" fmla="*/ 81 h 125"/>
                  <a:gd name="T26" fmla="*/ 33 w 87"/>
                  <a:gd name="T27" fmla="*/ 80 h 125"/>
                  <a:gd name="T28" fmla="*/ 27 w 87"/>
                  <a:gd name="T29" fmla="*/ 81 h 125"/>
                  <a:gd name="T30" fmla="*/ 7 w 87"/>
                  <a:gd name="T31" fmla="*/ 81 h 125"/>
                  <a:gd name="T32" fmla="*/ 1 w 87"/>
                  <a:gd name="T33" fmla="*/ 73 h 125"/>
                  <a:gd name="T34" fmla="*/ 12 w 87"/>
                  <a:gd name="T35" fmla="*/ 65 h 125"/>
                  <a:gd name="T36" fmla="*/ 43 w 87"/>
                  <a:gd name="T37" fmla="*/ 62 h 125"/>
                  <a:gd name="T38" fmla="*/ 70 w 87"/>
                  <a:gd name="T39" fmla="*/ 31 h 125"/>
                  <a:gd name="T40" fmla="*/ 73 w 87"/>
                  <a:gd name="T41" fmla="*/ 11 h 125"/>
                  <a:gd name="T42" fmla="*/ 81 w 87"/>
                  <a:gd name="T43" fmla="*/ 1 h 125"/>
                  <a:gd name="T44" fmla="*/ 87 w 87"/>
                  <a:gd name="T45" fmla="*/ 5 h 125"/>
                  <a:gd name="T46" fmla="*/ 86 w 87"/>
                  <a:gd name="T47" fmla="*/ 23 h 125"/>
                  <a:gd name="T48" fmla="*/ 72 w 87"/>
                  <a:gd name="T49" fmla="*/ 58 h 125"/>
                  <a:gd name="T50" fmla="*/ 52 w 87"/>
                  <a:gd name="T51" fmla="*/ 73 h 125"/>
                  <a:gd name="T52" fmla="*/ 41 w 87"/>
                  <a:gd name="T53" fmla="*/ 77 h 125"/>
                  <a:gd name="T54" fmla="*/ 39 w 87"/>
                  <a:gd name="T55" fmla="*/ 79 h 125"/>
                  <a:gd name="T56" fmla="*/ 39 w 87"/>
                  <a:gd name="T57" fmla="*/ 10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25">
                    <a:moveTo>
                      <a:pt x="39" y="108"/>
                    </a:moveTo>
                    <a:cubicBezTo>
                      <a:pt x="43" y="109"/>
                      <a:pt x="46" y="110"/>
                      <a:pt x="48" y="111"/>
                    </a:cubicBezTo>
                    <a:cubicBezTo>
                      <a:pt x="52" y="112"/>
                      <a:pt x="53" y="115"/>
                      <a:pt x="52" y="118"/>
                    </a:cubicBezTo>
                    <a:cubicBezTo>
                      <a:pt x="52" y="120"/>
                      <a:pt x="51" y="120"/>
                      <a:pt x="50" y="119"/>
                    </a:cubicBezTo>
                    <a:cubicBezTo>
                      <a:pt x="48" y="119"/>
                      <a:pt x="47" y="119"/>
                      <a:pt x="46" y="118"/>
                    </a:cubicBezTo>
                    <a:cubicBezTo>
                      <a:pt x="46" y="118"/>
                      <a:pt x="45" y="118"/>
                      <a:pt x="45" y="118"/>
                    </a:cubicBezTo>
                    <a:cubicBezTo>
                      <a:pt x="45" y="120"/>
                      <a:pt x="44" y="123"/>
                      <a:pt x="44" y="125"/>
                    </a:cubicBezTo>
                    <a:cubicBezTo>
                      <a:pt x="38" y="122"/>
                      <a:pt x="36" y="120"/>
                      <a:pt x="34" y="114"/>
                    </a:cubicBezTo>
                    <a:cubicBezTo>
                      <a:pt x="30" y="119"/>
                      <a:pt x="26" y="123"/>
                      <a:pt x="20" y="125"/>
                    </a:cubicBezTo>
                    <a:cubicBezTo>
                      <a:pt x="18" y="122"/>
                      <a:pt x="19" y="117"/>
                      <a:pt x="22" y="115"/>
                    </a:cubicBezTo>
                    <a:cubicBezTo>
                      <a:pt x="25" y="113"/>
                      <a:pt x="28" y="111"/>
                      <a:pt x="31" y="109"/>
                    </a:cubicBezTo>
                    <a:cubicBezTo>
                      <a:pt x="32" y="109"/>
                      <a:pt x="33" y="108"/>
                      <a:pt x="33" y="107"/>
                    </a:cubicBezTo>
                    <a:cubicBezTo>
                      <a:pt x="33" y="99"/>
                      <a:pt x="33" y="90"/>
                      <a:pt x="33" y="81"/>
                    </a:cubicBezTo>
                    <a:cubicBezTo>
                      <a:pt x="33" y="81"/>
                      <a:pt x="33" y="81"/>
                      <a:pt x="33" y="80"/>
                    </a:cubicBezTo>
                    <a:cubicBezTo>
                      <a:pt x="31" y="81"/>
                      <a:pt x="29" y="81"/>
                      <a:pt x="27" y="81"/>
                    </a:cubicBezTo>
                    <a:cubicBezTo>
                      <a:pt x="20" y="81"/>
                      <a:pt x="13" y="81"/>
                      <a:pt x="7" y="81"/>
                    </a:cubicBezTo>
                    <a:cubicBezTo>
                      <a:pt x="2" y="81"/>
                      <a:pt x="0" y="78"/>
                      <a:pt x="1" y="73"/>
                    </a:cubicBezTo>
                    <a:cubicBezTo>
                      <a:pt x="3" y="68"/>
                      <a:pt x="7" y="65"/>
                      <a:pt x="12" y="65"/>
                    </a:cubicBezTo>
                    <a:cubicBezTo>
                      <a:pt x="23" y="66"/>
                      <a:pt x="33" y="65"/>
                      <a:pt x="43" y="62"/>
                    </a:cubicBezTo>
                    <a:cubicBezTo>
                      <a:pt x="58" y="57"/>
                      <a:pt x="67" y="46"/>
                      <a:pt x="70" y="31"/>
                    </a:cubicBezTo>
                    <a:cubicBezTo>
                      <a:pt x="72" y="24"/>
                      <a:pt x="72" y="18"/>
                      <a:pt x="73" y="11"/>
                    </a:cubicBezTo>
                    <a:cubicBezTo>
                      <a:pt x="73" y="6"/>
                      <a:pt x="76" y="2"/>
                      <a:pt x="81" y="1"/>
                    </a:cubicBezTo>
                    <a:cubicBezTo>
                      <a:pt x="84" y="0"/>
                      <a:pt x="87" y="2"/>
                      <a:pt x="87" y="5"/>
                    </a:cubicBezTo>
                    <a:cubicBezTo>
                      <a:pt x="87" y="11"/>
                      <a:pt x="87" y="17"/>
                      <a:pt x="86" y="23"/>
                    </a:cubicBezTo>
                    <a:cubicBezTo>
                      <a:pt x="84" y="36"/>
                      <a:pt x="80" y="48"/>
                      <a:pt x="72" y="58"/>
                    </a:cubicBezTo>
                    <a:cubicBezTo>
                      <a:pt x="66" y="64"/>
                      <a:pt x="59" y="69"/>
                      <a:pt x="52" y="73"/>
                    </a:cubicBezTo>
                    <a:cubicBezTo>
                      <a:pt x="48" y="74"/>
                      <a:pt x="45" y="76"/>
                      <a:pt x="41" y="77"/>
                    </a:cubicBezTo>
                    <a:cubicBezTo>
                      <a:pt x="40" y="78"/>
                      <a:pt x="39" y="79"/>
                      <a:pt x="39" y="79"/>
                    </a:cubicBezTo>
                    <a:cubicBezTo>
                      <a:pt x="39" y="89"/>
                      <a:pt x="39" y="99"/>
                      <a:pt x="3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2" name="Freeform 26">
                <a:extLst>
                  <a:ext uri="{FF2B5EF4-FFF2-40B4-BE49-F238E27FC236}">
                    <a16:creationId xmlns:a16="http://schemas.microsoft.com/office/drawing/2014/main" id="{5EBF7235-1BE7-4540-ACB5-30B1192CDDB6}"/>
                  </a:ext>
                </a:extLst>
              </p:cNvPr>
              <p:cNvSpPr/>
              <p:nvPr/>
            </p:nvSpPr>
            <p:spPr bwMode="auto">
              <a:xfrm>
                <a:off x="8328344" y="2360613"/>
                <a:ext cx="74613" cy="76200"/>
              </a:xfrm>
              <a:custGeom>
                <a:avLst/>
                <a:gdLst>
                  <a:gd name="T0" fmla="*/ 22 w 43"/>
                  <a:gd name="T1" fmla="*/ 1 h 43"/>
                  <a:gd name="T2" fmla="*/ 43 w 43"/>
                  <a:gd name="T3" fmla="*/ 22 h 43"/>
                  <a:gd name="T4" fmla="*/ 22 w 43"/>
                  <a:gd name="T5" fmla="*/ 43 h 43"/>
                  <a:gd name="T6" fmla="*/ 1 w 43"/>
                  <a:gd name="T7" fmla="*/ 21 h 43"/>
                  <a:gd name="T8" fmla="*/ 22 w 43"/>
                  <a:gd name="T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22" y="1"/>
                    </a:moveTo>
                    <a:cubicBezTo>
                      <a:pt x="34" y="1"/>
                      <a:pt x="43" y="10"/>
                      <a:pt x="43" y="22"/>
                    </a:cubicBezTo>
                    <a:cubicBezTo>
                      <a:pt x="42" y="34"/>
                      <a:pt x="33" y="43"/>
                      <a:pt x="22" y="43"/>
                    </a:cubicBezTo>
                    <a:cubicBezTo>
                      <a:pt x="10" y="42"/>
                      <a:pt x="0" y="33"/>
                      <a:pt x="1" y="21"/>
                    </a:cubicBezTo>
                    <a:cubicBezTo>
                      <a:pt x="1" y="10"/>
                      <a:pt x="11" y="0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01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36" name="ïšḷiďé">
            <a:extLst>
              <a:ext uri="{FF2B5EF4-FFF2-40B4-BE49-F238E27FC236}">
                <a16:creationId xmlns:a16="http://schemas.microsoft.com/office/drawing/2014/main" id="{0EA69F85-AA65-464D-AC52-30372666157C}"/>
              </a:ext>
            </a:extLst>
          </p:cNvPr>
          <p:cNvSpPr/>
          <p:nvPr/>
        </p:nvSpPr>
        <p:spPr bwMode="auto">
          <a:xfrm>
            <a:off x="1448339" y="4598529"/>
            <a:ext cx="1962319" cy="16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endParaRPr lang="en-US" altLang="zh-CN" sz="1100" dirty="0">
              <a:solidFill>
                <a:prstClr val="black"/>
              </a:solidFill>
            </a:endParaRPr>
          </a:p>
        </p:txBody>
      </p:sp>
      <p:sp>
        <p:nvSpPr>
          <p:cNvPr id="139" name="Rectangle 2">
            <a:extLst>
              <a:ext uri="{FF2B5EF4-FFF2-40B4-BE49-F238E27FC236}">
                <a16:creationId xmlns:a16="http://schemas.microsoft.com/office/drawing/2014/main" id="{63F3517E-2E93-B60E-AFF5-A4D77184FFBC}"/>
              </a:ext>
            </a:extLst>
          </p:cNvPr>
          <p:cNvSpPr txBox="1">
            <a:spLocks noChangeArrowheads="1"/>
          </p:cNvSpPr>
          <p:nvPr/>
        </p:nvSpPr>
        <p:spPr>
          <a:xfrm>
            <a:off x="963382" y="214312"/>
            <a:ext cx="5104280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管控 </a:t>
            </a:r>
            <a:r>
              <a:rPr lang="en-US" altLang="zh-CN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收益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C248EB0-F287-D3C1-29AF-815CDD7089CF}"/>
              </a:ext>
            </a:extLst>
          </p:cNvPr>
          <p:cNvSpPr txBox="1"/>
          <p:nvPr/>
        </p:nvSpPr>
        <p:spPr>
          <a:xfrm>
            <a:off x="8014028" y="4145769"/>
            <a:ext cx="3854884" cy="9618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个人收益</a:t>
            </a:r>
            <a:endParaRPr lang="en-US" altLang="zh-CN" sz="14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 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上下游服务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用户场景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有了更深理解。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跨团队沟通合作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，实现管控落地方面得到提升。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091DEF9-F490-702B-D2F7-AB510264482C}"/>
              </a:ext>
            </a:extLst>
          </p:cNvPr>
          <p:cNvSpPr txBox="1"/>
          <p:nvPr/>
        </p:nvSpPr>
        <p:spPr>
          <a:xfrm>
            <a:off x="531404" y="4064796"/>
            <a:ext cx="3675956" cy="15619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业务收益</a:t>
            </a:r>
            <a:endParaRPr lang="en-US" altLang="zh-CN" sz="14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业务能够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自主接入 </a:t>
            </a:r>
            <a:r>
              <a:rPr lang="en-US" altLang="zh-CN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，并自主进行个性化的配置调整。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用户已通过控制台共完成 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600+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卷实例的创建接入。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C0582E42-9CE9-1809-979B-6913DC194CFA}"/>
              </a:ext>
            </a:extLst>
          </p:cNvPr>
          <p:cNvSpPr txBox="1"/>
          <p:nvPr/>
        </p:nvSpPr>
        <p:spPr>
          <a:xfrm>
            <a:off x="531404" y="2063855"/>
            <a:ext cx="3791252" cy="15619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OFS</a:t>
            </a:r>
            <a:r>
              <a:rPr lang="zh-CN" altLang="en-US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 管控能力补足</a:t>
            </a:r>
            <a:endParaRPr lang="en-US" altLang="zh-CN" sz="14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 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客户端的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全量信息采集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，并实现与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业务节点关联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完善了管控侧的客户端异常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报警和自愈流程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线上版本的监控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，为版本治理提供基础。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B1A0266-9727-A480-5D5F-97313F1DF7C5}"/>
              </a:ext>
            </a:extLst>
          </p:cNvPr>
          <p:cNvSpPr txBox="1"/>
          <p:nvPr/>
        </p:nvSpPr>
        <p:spPr>
          <a:xfrm>
            <a:off x="8014028" y="2051628"/>
            <a:ext cx="3675956" cy="15619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打通 </a:t>
            </a:r>
            <a:r>
              <a:rPr lang="en-US" altLang="zh-CN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OFS</a:t>
            </a:r>
            <a:r>
              <a:rPr lang="zh-CN" altLang="en-US" sz="14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 与上下游服务</a:t>
            </a:r>
            <a:endParaRPr lang="en-US" altLang="zh-CN" sz="14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打通 </a:t>
            </a:r>
            <a:r>
              <a:rPr lang="en-US" altLang="zh-CN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Odin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平台的接入流程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，实现低成本接入日志盘。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对接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打通 </a:t>
            </a:r>
            <a:r>
              <a:rPr lang="en-US" altLang="zh-CN" sz="1300" dirty="0" err="1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LogInsight</a:t>
            </a:r>
            <a:r>
              <a:rPr lang="zh-CN" altLang="en-US" sz="13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 的日志查询链路</a:t>
            </a:r>
            <a:r>
              <a:rPr lang="zh-CN" altLang="en-US" sz="13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，线上的部分服务已经能进行日志检索。</a:t>
            </a:r>
            <a:endParaRPr lang="en-US" altLang="zh-CN" sz="1300" b="1" dirty="0">
              <a:solidFill>
                <a:srgbClr val="E67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49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4C19F78-4C6B-CB60-155E-1C482828211D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个人总结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DB093F-56CE-4219-77D8-F688E1530203}"/>
              </a:ext>
            </a:extLst>
          </p:cNvPr>
          <p:cNvSpPr txBox="1"/>
          <p:nvPr/>
        </p:nvSpPr>
        <p:spPr>
          <a:xfrm>
            <a:off x="724720" y="1122219"/>
            <a:ext cx="506709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工作总结</a:t>
            </a:r>
            <a:endParaRPr lang="en-US" altLang="zh-CN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CC1C7E-C1CC-F2E7-8D3B-D56079C34DE5}"/>
              </a:ext>
            </a:extLst>
          </p:cNvPr>
          <p:cNvSpPr txBox="1"/>
          <p:nvPr/>
        </p:nvSpPr>
        <p:spPr>
          <a:xfrm>
            <a:off x="724721" y="1615755"/>
            <a:ext cx="10136868" cy="44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endParaRPr lang="zh-CN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C76DC7-9BFC-1182-F25D-DBFF2AE84878}"/>
              </a:ext>
            </a:extLst>
          </p:cNvPr>
          <p:cNvSpPr txBox="1"/>
          <p:nvPr/>
        </p:nvSpPr>
        <p:spPr>
          <a:xfrm>
            <a:off x="724720" y="3785027"/>
            <a:ext cx="506709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未来工作及学习规划</a:t>
            </a:r>
            <a:endParaRPr lang="en-US" altLang="zh-CN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9D8B93-CE4F-4BA1-B586-FDF35FCA8C3D}"/>
              </a:ext>
            </a:extLst>
          </p:cNvPr>
          <p:cNvSpPr txBox="1"/>
          <p:nvPr/>
        </p:nvSpPr>
        <p:spPr>
          <a:xfrm>
            <a:off x="724719" y="4278564"/>
            <a:ext cx="10390955" cy="441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75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endParaRPr lang="zh-CN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04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所有logo（线上RGB）-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12" y="5198174"/>
            <a:ext cx="871229" cy="284063"/>
          </a:xfrm>
          <a:prstGeom prst="rect">
            <a:avLst/>
          </a:prstGeom>
          <a:ln w="3175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993692" y="2202917"/>
            <a:ext cx="6921583" cy="14234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>
              <a:defRPr sz="18000">
                <a:solidFill>
                  <a:srgbClr val="F88719"/>
                </a:solidFill>
                <a:latin typeface="FZLanTingHeiS-M-GB"/>
                <a:ea typeface="FZLanTingHeiS-M-GB"/>
                <a:cs typeface="FZLanTingHeiS-M-GB"/>
                <a:sym typeface="FZLanTingHeiS-M-GB"/>
              </a:defRPr>
            </a:pPr>
            <a:r>
              <a:rPr sz="9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sz="9000" i="1" dirty="0">
                <a:latin typeface="Arial" panose="020B0604020202020204" pitchFamily="34" charset="0"/>
                <a:cs typeface="Arial" panose="020B0604020202020204" pitchFamily="34" charset="0"/>
              </a:rPr>
              <a:t>HANK</a:t>
            </a:r>
            <a:r>
              <a:rPr lang="zh-CN" altLang="en-US" sz="9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9000" i="1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sz="9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089912" y="5652536"/>
            <a:ext cx="1654299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1800">
                <a:solidFill>
                  <a:srgbClr val="4D4D4D"/>
                </a:solidFill>
              </a:defRPr>
            </a:lvl1pPr>
          </a:lstStyle>
          <a:p>
            <a:r>
              <a:rPr sz="900"/>
              <a:t>北京嘀嘀无限科技发展有限公司</a:t>
            </a:r>
          </a:p>
        </p:txBody>
      </p:sp>
      <p:sp>
        <p:nvSpPr>
          <p:cNvPr id="57" name="Shape 57"/>
          <p:cNvSpPr/>
          <p:nvPr/>
        </p:nvSpPr>
        <p:spPr>
          <a:xfrm>
            <a:off x="1089912" y="5827185"/>
            <a:ext cx="2553584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>
              <a:defRPr sz="1800">
                <a:solidFill>
                  <a:srgbClr val="4D4D4D"/>
                </a:solidFill>
              </a:defRPr>
            </a:lvl1pPr>
          </a:lstStyle>
          <a:p>
            <a:r>
              <a:rPr sz="900"/>
              <a:t>北京市海淀区东北旺路8号院尚东·数字山谷B1号楼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FE8A506-57A8-D3AC-8966-B93220A48380}"/>
              </a:ext>
            </a:extLst>
          </p:cNvPr>
          <p:cNvGrpSpPr/>
          <p:nvPr/>
        </p:nvGrpSpPr>
        <p:grpSpPr>
          <a:xfrm>
            <a:off x="2407708" y="1777642"/>
            <a:ext cx="7376584" cy="4221080"/>
            <a:chOff x="2347159" y="1777642"/>
            <a:chExt cx="7376584" cy="4221080"/>
          </a:xfrm>
        </p:grpSpPr>
        <p:sp>
          <p:nvSpPr>
            <p:cNvPr id="4" name="圆角矩形 11">
              <a:extLst>
                <a:ext uri="{FF2B5EF4-FFF2-40B4-BE49-F238E27FC236}">
                  <a16:creationId xmlns:a16="http://schemas.microsoft.com/office/drawing/2014/main" id="{006726EE-2273-D2AD-9471-0085606E98D3}"/>
                </a:ext>
              </a:extLst>
            </p:cNvPr>
            <p:cNvSpPr/>
            <p:nvPr/>
          </p:nvSpPr>
          <p:spPr>
            <a:xfrm>
              <a:off x="2347159" y="2993852"/>
              <a:ext cx="2663602" cy="2764930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chemeClr val="tx1"/>
                </a:solidFill>
                <a:latin typeface="Microsoft YaHei" panose="020B0502040204020203" pitchFamily="34" charset="-122"/>
                <a:ea typeface="Microsoft YaHei" panose="020B0502040204020203" pitchFamily="34" charset="-122"/>
                <a:cs typeface="+mn-ea"/>
                <a:sym typeface="Microsoft YaHei" panose="020B0502040204020203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F18D4EB-DBBA-A990-D2DC-1DCD9DA37A02}"/>
                </a:ext>
              </a:extLst>
            </p:cNvPr>
            <p:cNvGrpSpPr/>
            <p:nvPr/>
          </p:nvGrpSpPr>
          <p:grpSpPr>
            <a:xfrm>
              <a:off x="2886395" y="1785897"/>
              <a:ext cx="1817876" cy="1585130"/>
              <a:chOff x="1726238" y="1785897"/>
              <a:chExt cx="1817876" cy="158513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CEDCE42F-B83C-5413-6309-81F04BA8928B}"/>
                  </a:ext>
                </a:extLst>
              </p:cNvPr>
              <p:cNvGrpSpPr/>
              <p:nvPr/>
            </p:nvGrpSpPr>
            <p:grpSpPr>
              <a:xfrm>
                <a:off x="1726238" y="1785897"/>
                <a:ext cx="1585130" cy="1585130"/>
                <a:chOff x="1705099" y="2564904"/>
                <a:chExt cx="1800200" cy="1800200"/>
              </a:xfrm>
            </p:grpSpPr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6191022C-5909-7E74-CD32-50DFA5ABBE11}"/>
                    </a:ext>
                  </a:extLst>
                </p:cNvPr>
                <p:cNvSpPr/>
                <p:nvPr/>
              </p:nvSpPr>
              <p:spPr>
                <a:xfrm>
                  <a:off x="1705099" y="2564904"/>
                  <a:ext cx="1800200" cy="18002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dirty="0">
                    <a:solidFill>
                      <a:schemeClr val="tx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Microsoft YaHei" panose="020B0502040204020203" pitchFamily="34" charset="-122"/>
                  </a:endParaRP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EFEBA57E-5793-6E38-A404-C3C1AD994EBE}"/>
                    </a:ext>
                  </a:extLst>
                </p:cNvPr>
                <p:cNvSpPr/>
                <p:nvPr/>
              </p:nvSpPr>
              <p:spPr>
                <a:xfrm>
                  <a:off x="1853307" y="2713112"/>
                  <a:ext cx="1503784" cy="150378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solidFill>
                      <a:schemeClr val="tx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Microsoft YaHei" panose="020B0502040204020203" pitchFamily="34" charset="-122"/>
                  </a:endParaRPr>
                </a:p>
              </p:txBody>
            </p:sp>
          </p:grpSp>
          <p:sp>
            <p:nvSpPr>
              <p:cNvPr id="7" name="TextBox 15">
                <a:extLst>
                  <a:ext uri="{FF2B5EF4-FFF2-40B4-BE49-F238E27FC236}">
                    <a16:creationId xmlns:a16="http://schemas.microsoft.com/office/drawing/2014/main" id="{5AB89D3D-3B35-C9B7-4DF3-373C7B6153EA}"/>
                  </a:ext>
                </a:extLst>
              </p:cNvPr>
              <p:cNvSpPr txBox="1"/>
              <p:nvPr/>
            </p:nvSpPr>
            <p:spPr>
              <a:xfrm>
                <a:off x="1946583" y="2278657"/>
                <a:ext cx="1223010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2"/>
                    </a:solidFill>
                    <a:latin typeface="+mn-ea"/>
                    <a:cs typeface="+mn-ea"/>
                  </a:rPr>
                  <a:t>OFS          </a:t>
                </a:r>
              </a:p>
              <a:p>
                <a:pPr algn="ctr"/>
                <a:r>
                  <a:rPr lang="zh-CN" altLang="en-US" sz="1600" b="1" dirty="0">
                    <a:solidFill>
                      <a:schemeClr val="accent2"/>
                    </a:solidFill>
                    <a:latin typeface="+mn-ea"/>
                    <a:cs typeface="+mn-ea"/>
                  </a:rPr>
                  <a:t>核心研发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84DE6FD-702B-2C68-F879-1CD0692108B6}"/>
                  </a:ext>
                </a:extLst>
              </p:cNvPr>
              <p:cNvGrpSpPr/>
              <p:nvPr/>
            </p:nvGrpSpPr>
            <p:grpSpPr>
              <a:xfrm>
                <a:off x="2833057" y="2663244"/>
                <a:ext cx="711057" cy="701793"/>
                <a:chOff x="6217935" y="1158425"/>
                <a:chExt cx="527724" cy="520849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36F9D474-C885-BF2C-7041-E63A23599B35}"/>
                    </a:ext>
                  </a:extLst>
                </p:cNvPr>
                <p:cNvGrpSpPr/>
                <p:nvPr/>
              </p:nvGrpSpPr>
              <p:grpSpPr>
                <a:xfrm>
                  <a:off x="6219351" y="1158425"/>
                  <a:ext cx="520849" cy="520849"/>
                  <a:chOff x="1705099" y="2564904"/>
                  <a:chExt cx="1800200" cy="1800200"/>
                </a:xfrm>
              </p:grpSpPr>
              <p:sp>
                <p:nvSpPr>
                  <p:cNvPr id="11" name="椭圆 10">
                    <a:extLst>
                      <a:ext uri="{FF2B5EF4-FFF2-40B4-BE49-F238E27FC236}">
                        <a16:creationId xmlns:a16="http://schemas.microsoft.com/office/drawing/2014/main" id="{25F50492-7054-5545-1D1E-53CEB4A3B1D8}"/>
                      </a:ext>
                    </a:extLst>
                  </p:cNvPr>
                  <p:cNvSpPr/>
                  <p:nvPr/>
                </p:nvSpPr>
                <p:spPr>
                  <a:xfrm>
                    <a:off x="1705099" y="2564904"/>
                    <a:ext cx="1800200" cy="1800200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 dirty="0">
                      <a:solidFill>
                        <a:schemeClr val="accent2">
                          <a:lumMod val="75000"/>
                        </a:schemeClr>
                      </a:solidFill>
                      <a:latin typeface="思源黑体" panose="020B0500000000000000" pitchFamily="34" charset="-122"/>
                      <a:ea typeface="思源黑体" panose="020B0500000000000000" pitchFamily="34" charset="-122"/>
                      <a:cs typeface="+mn-ea"/>
                      <a:sym typeface="Microsoft YaHei" panose="020B0502040204020203" pitchFamily="34" charset="-122"/>
                    </a:endParaRPr>
                  </a:p>
                </p:txBody>
              </p:sp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1A91DAD6-6EAC-608A-A792-270B5928428D}"/>
                      </a:ext>
                    </a:extLst>
                  </p:cNvPr>
                  <p:cNvSpPr/>
                  <p:nvPr/>
                </p:nvSpPr>
                <p:spPr>
                  <a:xfrm>
                    <a:off x="1853307" y="2713112"/>
                    <a:ext cx="1503784" cy="1503784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 dirty="0">
                      <a:solidFill>
                        <a:schemeClr val="tx1"/>
                      </a:solidFill>
                      <a:latin typeface="思源黑体" panose="020B0500000000000000" pitchFamily="34" charset="-122"/>
                      <a:ea typeface="思源黑体" panose="020B0500000000000000" pitchFamily="34" charset="-122"/>
                      <a:cs typeface="+mn-ea"/>
                      <a:sym typeface="Microsoft YaHei" panose="020B0502040204020203" pitchFamily="34" charset="-122"/>
                    </a:endParaRPr>
                  </a:p>
                </p:txBody>
              </p:sp>
            </p:grpSp>
            <p:sp>
              <p:nvSpPr>
                <p:cNvPr id="10" name="TextBox 18">
                  <a:extLst>
                    <a:ext uri="{FF2B5EF4-FFF2-40B4-BE49-F238E27FC236}">
                      <a16:creationId xmlns:a16="http://schemas.microsoft.com/office/drawing/2014/main" id="{732D02AD-66E1-D423-6C94-94F663E54596}"/>
                    </a:ext>
                  </a:extLst>
                </p:cNvPr>
                <p:cNvSpPr txBox="1"/>
                <p:nvPr/>
              </p:nvSpPr>
              <p:spPr>
                <a:xfrm>
                  <a:off x="6217935" y="1271633"/>
                  <a:ext cx="527724" cy="296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" panose="020B0500000000000000" pitchFamily="34" charset="-122"/>
                      <a:ea typeface="思源黑体" panose="020B0500000000000000" pitchFamily="34" charset="-122"/>
                      <a:cs typeface="+mn-ea"/>
                      <a:sym typeface="Microsoft YaHei" panose="020B0502040204020203" pitchFamily="34" charset="-122"/>
                    </a:rPr>
                    <a:t>01</a:t>
                  </a:r>
                  <a:endPara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Microsoft YaHei" panose="020B0502040204020203" pitchFamily="34" charset="-122"/>
                  </a:endParaRPr>
                </a:p>
              </p:txBody>
            </p:sp>
          </p:grpSp>
        </p:grpSp>
        <p:sp>
          <p:nvSpPr>
            <p:cNvPr id="15" name="矩形 47">
              <a:extLst>
                <a:ext uri="{FF2B5EF4-FFF2-40B4-BE49-F238E27FC236}">
                  <a16:creationId xmlns:a16="http://schemas.microsoft.com/office/drawing/2014/main" id="{7BCC1AFA-95AD-B998-B238-07002317A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257" y="3504858"/>
              <a:ext cx="2380615" cy="1816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/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共同研发实现云原生存储系统。</a:t>
              </a:r>
              <a:endParaRPr kumimoji="1" lang="zh-CN" altLang="en-US" sz="11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zh-CN" altLang="en-US" sz="11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设计实现多存储语义融合方案。</a:t>
              </a:r>
              <a:endParaRPr kumimoji="1"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b="1" dirty="0">
                  <a:solidFill>
                    <a:srgbClr val="E6706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分析业务场景述求，专项优化</a:t>
              </a:r>
              <a:r>
                <a:rPr kumimoji="1" lang="zh-CN" altLang="en-US" sz="11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kumimoji="1" lang="en-US" altLang="zh-CN" sz="11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开发优化</a:t>
              </a:r>
              <a:r>
                <a:rPr kumimoji="1" lang="en-US" altLang="zh-CN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POSIX</a:t>
              </a: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接口、</a:t>
              </a:r>
              <a:r>
                <a:rPr kumimoji="1" lang="en-US" altLang="zh-CN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MDS</a:t>
              </a: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服务。</a:t>
              </a:r>
              <a:endParaRPr kumimoji="1"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b="1" dirty="0">
                  <a:solidFill>
                    <a:srgbClr val="E6706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设计实现 </a:t>
              </a:r>
              <a:r>
                <a:rPr kumimoji="1" lang="en-US" altLang="zh-CN" sz="1100" b="1" dirty="0">
                  <a:solidFill>
                    <a:srgbClr val="E6706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POSIX</a:t>
              </a:r>
              <a:r>
                <a:rPr kumimoji="1" lang="zh-CN" altLang="en-US" sz="1100" b="1" dirty="0">
                  <a:solidFill>
                    <a:srgbClr val="E6706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侧热升级功能</a:t>
              </a:r>
              <a:r>
                <a:rPr kumimoji="1" lang="zh-CN" altLang="en-US" sz="11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</a:p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Microsoft YaHei" panose="020B0502040204020203" pitchFamily="34" charset="-122"/>
              </a:endParaRPr>
            </a:p>
          </p:txBody>
        </p:sp>
        <p:sp>
          <p:nvSpPr>
            <p:cNvPr id="16" name="圆角矩形 11">
              <a:extLst>
                <a:ext uri="{FF2B5EF4-FFF2-40B4-BE49-F238E27FC236}">
                  <a16:creationId xmlns:a16="http://schemas.microsoft.com/office/drawing/2014/main" id="{4CB1F2F7-E5A1-0350-3468-4D0018BE1C64}"/>
                </a:ext>
              </a:extLst>
            </p:cNvPr>
            <p:cNvSpPr/>
            <p:nvPr/>
          </p:nvSpPr>
          <p:spPr>
            <a:xfrm>
              <a:off x="7019949" y="2993852"/>
              <a:ext cx="2663602" cy="2764930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tx1"/>
                </a:solidFill>
                <a:latin typeface="Microsoft YaHei" panose="020B0502040204020203" pitchFamily="34" charset="-122"/>
                <a:ea typeface="Microsoft YaHei" panose="020B0502040204020203" pitchFamily="34" charset="-122"/>
                <a:cs typeface="+mn-ea"/>
                <a:sym typeface="Microsoft YaHei" panose="020B0502040204020203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697889A-637B-70F6-1BCA-0B6EB9313EE9}"/>
                </a:ext>
              </a:extLst>
            </p:cNvPr>
            <p:cNvGrpSpPr/>
            <p:nvPr/>
          </p:nvGrpSpPr>
          <p:grpSpPr>
            <a:xfrm>
              <a:off x="7559185" y="1777642"/>
              <a:ext cx="1817876" cy="1585130"/>
              <a:chOff x="1726238" y="1785897"/>
              <a:chExt cx="1817876" cy="158513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03B8A0F0-D5CE-641F-3D87-08783C21DA91}"/>
                  </a:ext>
                </a:extLst>
              </p:cNvPr>
              <p:cNvGrpSpPr/>
              <p:nvPr/>
            </p:nvGrpSpPr>
            <p:grpSpPr>
              <a:xfrm>
                <a:off x="1726238" y="1785897"/>
                <a:ext cx="1585130" cy="1585130"/>
                <a:chOff x="1705099" y="2564904"/>
                <a:chExt cx="1800200" cy="180020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CB7E9F15-51AD-C259-6C66-1C4DEB57B9E0}"/>
                    </a:ext>
                  </a:extLst>
                </p:cNvPr>
                <p:cNvSpPr/>
                <p:nvPr/>
              </p:nvSpPr>
              <p:spPr>
                <a:xfrm>
                  <a:off x="1705099" y="2564904"/>
                  <a:ext cx="1800200" cy="1800200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/>
                  <a:endParaRPr lang="zh-CN" altLang="en-US" dirty="0">
                    <a:solidFill>
                      <a:schemeClr val="tx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Microsoft YaHei" panose="020B0502040204020203" pitchFamily="34" charset="-122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C2498E14-6BCD-4A44-712A-13D5D1668A14}"/>
                    </a:ext>
                  </a:extLst>
                </p:cNvPr>
                <p:cNvSpPr/>
                <p:nvPr/>
              </p:nvSpPr>
              <p:spPr>
                <a:xfrm>
                  <a:off x="1853307" y="2713112"/>
                  <a:ext cx="1503784" cy="1503784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dirty="0">
                    <a:solidFill>
                      <a:schemeClr val="tx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Microsoft YaHei" panose="020B0502040204020203" pitchFamily="34" charset="-122"/>
                  </a:endParaRPr>
                </a:p>
              </p:txBody>
            </p:sp>
          </p:grpSp>
          <p:sp>
            <p:nvSpPr>
              <p:cNvPr id="19" name="TextBox 15">
                <a:extLst>
                  <a:ext uri="{FF2B5EF4-FFF2-40B4-BE49-F238E27FC236}">
                    <a16:creationId xmlns:a16="http://schemas.microsoft.com/office/drawing/2014/main" id="{7A2E1F74-8AA1-2D18-5F33-FA2565AE6099}"/>
                  </a:ext>
                </a:extLst>
              </p:cNvPr>
              <p:cNvSpPr txBox="1"/>
              <p:nvPr/>
            </p:nvSpPr>
            <p:spPr>
              <a:xfrm>
                <a:off x="1935788" y="2203092"/>
                <a:ext cx="1223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2"/>
                    </a:solidFill>
                    <a:latin typeface="+mn-ea"/>
                    <a:cs typeface="+mn-ea"/>
                  </a:rPr>
                  <a:t>OFS</a:t>
                </a:r>
                <a:r>
                  <a:rPr lang="zh-CN" altLang="en-US" sz="1600" b="1" dirty="0">
                    <a:solidFill>
                      <a:schemeClr val="accent2"/>
                    </a:solidFill>
                    <a:latin typeface="+mn-ea"/>
                    <a:cs typeface="+mn-ea"/>
                  </a:rPr>
                  <a:t> 管控</a:t>
                </a:r>
                <a:endParaRPr lang="en-US" altLang="zh-CN" sz="1600" b="1" dirty="0">
                  <a:solidFill>
                    <a:schemeClr val="accent2"/>
                  </a:solidFill>
                  <a:latin typeface="+mn-ea"/>
                  <a:cs typeface="+mn-ea"/>
                </a:endParaRPr>
              </a:p>
              <a:p>
                <a:pPr algn="ctr"/>
                <a:r>
                  <a:rPr lang="zh-CN" altLang="en-US" sz="1600" b="1" dirty="0">
                    <a:solidFill>
                      <a:schemeClr val="accent2"/>
                    </a:solidFill>
                    <a:latin typeface="+mn-ea"/>
                    <a:cs typeface="+mn-ea"/>
                  </a:rPr>
                  <a:t>负责人</a:t>
                </a: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72782119-8540-E10C-E96B-1A23FCEF9F60}"/>
                  </a:ext>
                </a:extLst>
              </p:cNvPr>
              <p:cNvGrpSpPr/>
              <p:nvPr/>
            </p:nvGrpSpPr>
            <p:grpSpPr>
              <a:xfrm>
                <a:off x="2833057" y="2663244"/>
                <a:ext cx="711057" cy="701793"/>
                <a:chOff x="6217935" y="1158425"/>
                <a:chExt cx="527724" cy="520849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F35C1F87-D749-E059-E3EF-255986E9FE13}"/>
                    </a:ext>
                  </a:extLst>
                </p:cNvPr>
                <p:cNvGrpSpPr/>
                <p:nvPr/>
              </p:nvGrpSpPr>
              <p:grpSpPr>
                <a:xfrm>
                  <a:off x="6219351" y="1158425"/>
                  <a:ext cx="520849" cy="520849"/>
                  <a:chOff x="1705099" y="2564904"/>
                  <a:chExt cx="1800200" cy="1800200"/>
                </a:xfrm>
              </p:grpSpPr>
              <p:sp>
                <p:nvSpPr>
                  <p:cNvPr id="23" name="椭圆 22">
                    <a:extLst>
                      <a:ext uri="{FF2B5EF4-FFF2-40B4-BE49-F238E27FC236}">
                        <a16:creationId xmlns:a16="http://schemas.microsoft.com/office/drawing/2014/main" id="{2987263D-99CC-7F19-EC28-A92D93FD3F71}"/>
                      </a:ext>
                    </a:extLst>
                  </p:cNvPr>
                  <p:cNvSpPr/>
                  <p:nvPr/>
                </p:nvSpPr>
                <p:spPr>
                  <a:xfrm>
                    <a:off x="1705099" y="2564904"/>
                    <a:ext cx="1800200" cy="1800200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 dirty="0">
                      <a:solidFill>
                        <a:schemeClr val="accent2">
                          <a:lumMod val="75000"/>
                        </a:schemeClr>
                      </a:solidFill>
                      <a:latin typeface="思源黑体" panose="020B0500000000000000" pitchFamily="34" charset="-122"/>
                      <a:ea typeface="思源黑体" panose="020B0500000000000000" pitchFamily="34" charset="-122"/>
                      <a:cs typeface="+mn-ea"/>
                      <a:sym typeface="Microsoft YaHei" panose="020B0502040204020203" pitchFamily="34" charset="-122"/>
                    </a:endParaRPr>
                  </a:p>
                </p:txBody>
              </p:sp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DA9F5FAA-D885-36B8-B3CA-06AC3286E618}"/>
                      </a:ext>
                    </a:extLst>
                  </p:cNvPr>
                  <p:cNvSpPr/>
                  <p:nvPr/>
                </p:nvSpPr>
                <p:spPr>
                  <a:xfrm>
                    <a:off x="1853307" y="2713112"/>
                    <a:ext cx="1503784" cy="1503784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0" dirty="0">
                      <a:solidFill>
                        <a:schemeClr val="tx1"/>
                      </a:solidFill>
                      <a:latin typeface="思源黑体" panose="020B0500000000000000" pitchFamily="34" charset="-122"/>
                      <a:ea typeface="思源黑体" panose="020B0500000000000000" pitchFamily="34" charset="-122"/>
                      <a:cs typeface="+mn-ea"/>
                      <a:sym typeface="Microsoft YaHei" panose="020B0502040204020203" pitchFamily="34" charset="-122"/>
                    </a:endParaRPr>
                  </a:p>
                </p:txBody>
              </p:sp>
            </p:grpSp>
            <p:sp>
              <p:nvSpPr>
                <p:cNvPr id="22" name="TextBox 18">
                  <a:extLst>
                    <a:ext uri="{FF2B5EF4-FFF2-40B4-BE49-F238E27FC236}">
                      <a16:creationId xmlns:a16="http://schemas.microsoft.com/office/drawing/2014/main" id="{CF4BD49F-DDDB-6170-A03C-6554FF985614}"/>
                    </a:ext>
                  </a:extLst>
                </p:cNvPr>
                <p:cNvSpPr txBox="1"/>
                <p:nvPr/>
              </p:nvSpPr>
              <p:spPr>
                <a:xfrm>
                  <a:off x="6217935" y="1271633"/>
                  <a:ext cx="527724" cy="29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" panose="020B0500000000000000" pitchFamily="34" charset="-122"/>
                      <a:ea typeface="思源黑体" panose="020B0500000000000000" pitchFamily="34" charset="-122"/>
                      <a:cs typeface="+mn-ea"/>
                      <a:sym typeface="Microsoft YaHei" panose="020B0502040204020203" pitchFamily="34" charset="-122"/>
                    </a:rPr>
                    <a:t>02</a:t>
                  </a:r>
                  <a:endPara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Microsoft YaHei" panose="020B0502040204020203" pitchFamily="34" charset="-122"/>
                  </a:endParaRPr>
                </a:p>
              </p:txBody>
            </p:sp>
          </p:grpSp>
        </p:grpSp>
        <p:sp>
          <p:nvSpPr>
            <p:cNvPr id="27" name="矩形 47">
              <a:extLst>
                <a:ext uri="{FF2B5EF4-FFF2-40B4-BE49-F238E27FC236}">
                  <a16:creationId xmlns:a16="http://schemas.microsoft.com/office/drawing/2014/main" id="{A459F7E0-1CB3-C4BD-0656-32B464399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7168" y="3504858"/>
              <a:ext cx="2616575" cy="2493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/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 </a:t>
              </a:r>
              <a:r>
                <a:rPr kumimoji="1" lang="en-US" altLang="zh-CN" sz="11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OFS</a:t>
              </a:r>
              <a:r>
                <a:rPr kumimoji="1" lang="zh-CN" altLang="en-US" sz="11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管控流程并负责落地演进。</a:t>
              </a:r>
              <a:endParaRPr kumimoji="1" lang="zh-CN" altLang="en-US" sz="11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zh-CN" altLang="en-US" sz="11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协调前后端、</a:t>
              </a:r>
              <a:r>
                <a:rPr kumimoji="1" lang="en-US" altLang="zh-CN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QA</a:t>
              </a: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、运维 及 弹性云 等团队协同工作。</a:t>
              </a: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 </a:t>
              </a:r>
              <a:r>
                <a:rPr kumimoji="1" lang="en-US" altLang="zh-CN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Base</a:t>
              </a: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平台及 </a:t>
              </a:r>
              <a:r>
                <a:rPr kumimoji="1" lang="en-US" altLang="zh-CN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Odin</a:t>
              </a: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平台 用户的自主接入 及 个性化服务配置 流程。</a:t>
              </a: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完善 </a:t>
              </a:r>
              <a:r>
                <a:rPr kumimoji="1" lang="en-US" altLang="zh-CN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OFS</a:t>
              </a: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客户端版本监控，热升级全链路自动化流程等。</a:t>
              </a:r>
              <a:endParaRPr kumimoji="1"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endParaRPr kumimoji="1" lang="en-US" altLang="zh-CN" sz="1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把关方案设计，代码质量等。</a:t>
              </a:r>
              <a:endParaRPr kumimoji="1" lang="zh-CN" altLang="en-US" sz="1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buFont typeface="Arial" panose="020B0604020202090204" pitchFamily="34" charset="0"/>
                <a:buChar char="•"/>
              </a:pPr>
              <a:endParaRPr kumimoji="1"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Microsoft YaHei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3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>
            <a:extLst>
              <a:ext uri="{FF2B5EF4-FFF2-40B4-BE49-F238E27FC236}">
                <a16:creationId xmlns:a16="http://schemas.microsoft.com/office/drawing/2014/main" id="{56FFBA61-BFAF-C84C-134A-FF87836E72D5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日志盘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背景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E86C3DB-CB26-ACD9-68ED-A02F00AEACFD}"/>
              </a:ext>
            </a:extLst>
          </p:cNvPr>
          <p:cNvSpPr txBox="1"/>
          <p:nvPr/>
        </p:nvSpPr>
        <p:spPr>
          <a:xfrm>
            <a:off x="6728974" y="2457891"/>
            <a:ext cx="5191721" cy="2607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 弹性云 混部集群 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存算分离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提供存储支持。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存储超融合，提升磁盘利用率。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 网约车服务 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日志链路升级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提供存储基础。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 业务日志审计 问题，可持久化存储更多日志。</a:t>
            </a:r>
          </a:p>
          <a:p>
            <a:pPr marL="171450" indent="-1714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 数据库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DBProxy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 安全审计问题。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DDMQ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等组件上云过程中的日志写入，宿主机磁盘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91422AC-F219-19A1-9495-9E47A1F3A980}"/>
              </a:ext>
            </a:extLst>
          </p:cNvPr>
          <p:cNvSpPr txBox="1"/>
          <p:nvPr/>
        </p:nvSpPr>
        <p:spPr>
          <a:xfrm>
            <a:off x="6728974" y="1989006"/>
            <a:ext cx="4167369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日志盘 背景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D4730C34-AB73-B615-3B8F-23F8D57B5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4" y="1122038"/>
            <a:ext cx="5717508" cy="528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49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>
            <a:extLst>
              <a:ext uri="{FF2B5EF4-FFF2-40B4-BE49-F238E27FC236}">
                <a16:creationId xmlns:a16="http://schemas.microsoft.com/office/drawing/2014/main" id="{56FFBA61-BFAF-C84C-134A-FF87836E72D5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日志盘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问题与难点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E86C3DB-CB26-ACD9-68ED-A02F00AEACFD}"/>
              </a:ext>
            </a:extLst>
          </p:cNvPr>
          <p:cNvSpPr txBox="1"/>
          <p:nvPr/>
        </p:nvSpPr>
        <p:spPr>
          <a:xfrm>
            <a:off x="6824225" y="2098404"/>
            <a:ext cx="4731380" cy="407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日志盘一写多读，除了需要保障写入流程，日志盘还需要保障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读的即时性和正确性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，支持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swan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日志采集、监控采集。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为了保障读请求的正确性，在执行读之前，会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先触发该文件的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，将缓存中的数据进行持久化，同一个文件的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Write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与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调用互斥，阻塞日志写入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业务的大量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-fpm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进程会在写日志时以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极高并发反复调用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Close()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Open()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，导致：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为了保障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close-to-open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一致性，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Close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带来的大量的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调用，阻塞写入。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大量高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QPS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小数据块对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层引擎的压力。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91422AC-F219-19A1-9495-9E47A1F3A980}"/>
              </a:ext>
            </a:extLst>
          </p:cNvPr>
          <p:cNvSpPr txBox="1"/>
          <p:nvPr/>
        </p:nvSpPr>
        <p:spPr>
          <a:xfrm>
            <a:off x="6824226" y="1577024"/>
            <a:ext cx="3602442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业务侧典型问题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FAB7C699-52FE-52EE-82DF-E54C8530B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9" y="1380373"/>
            <a:ext cx="5854496" cy="487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0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">
            <a:extLst>
              <a:ext uri="{FF2B5EF4-FFF2-40B4-BE49-F238E27FC236}">
                <a16:creationId xmlns:a16="http://schemas.microsoft.com/office/drawing/2014/main" id="{56FFBA61-BFAF-C84C-134A-FF87836E72D5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日志盘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解决方案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E996E51-4E28-7175-290C-962FD57C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" y="1729155"/>
            <a:ext cx="5817927" cy="4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ED5AFC0-8449-06D7-6106-EC233D577238}"/>
              </a:ext>
            </a:extLst>
          </p:cNvPr>
          <p:cNvSpPr txBox="1"/>
          <p:nvPr/>
        </p:nvSpPr>
        <p:spPr>
          <a:xfrm>
            <a:off x="6389776" y="1729155"/>
            <a:ext cx="4731380" cy="2147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读流程不再主动触发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，而是在请求时刻对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本地的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meta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打快照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，与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MDS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侧的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一起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merge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获得完整元信息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，支撑数据读取。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针对日志盘场景，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拆分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调用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的操作，仅清理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inode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fd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与引用计数，释放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flock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，异步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聚合多个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需要触发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Close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请求一起提交持久化。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DDD1BD3-F390-01D0-F7F4-DD43A17A4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0294" y="4545174"/>
            <a:ext cx="4986991" cy="13883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1A6C97-7A7D-8960-C563-2303B917CA21}"/>
              </a:ext>
            </a:extLst>
          </p:cNvPr>
          <p:cNvSpPr txBox="1"/>
          <p:nvPr/>
        </p:nvSpPr>
        <p:spPr>
          <a:xfrm>
            <a:off x="6389776" y="1205914"/>
            <a:ext cx="3602442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业务侧问题 </a:t>
            </a:r>
            <a:r>
              <a:rPr lang="en-US" altLang="zh-CN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解决方案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78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15">
            <a:extLst>
              <a:ext uri="{FF2B5EF4-FFF2-40B4-BE49-F238E27FC236}">
                <a16:creationId xmlns:a16="http://schemas.microsoft.com/office/drawing/2014/main" id="{A03135C2-91F8-3946-AB91-F651B3A7D3BE}"/>
              </a:ext>
            </a:extLst>
          </p:cNvPr>
          <p:cNvSpPr/>
          <p:nvPr/>
        </p:nvSpPr>
        <p:spPr>
          <a:xfrm>
            <a:off x="2911278" y="4084525"/>
            <a:ext cx="2328834" cy="455676"/>
          </a:xfrm>
          <a:custGeom>
            <a:avLst/>
            <a:gdLst>
              <a:gd name="connsiteX0" fmla="*/ 3779520 w 3779520"/>
              <a:gd name="connsiteY0" fmla="*/ 0 h 853440"/>
              <a:gd name="connsiteX1" fmla="*/ 3169920 w 3779520"/>
              <a:gd name="connsiteY1" fmla="*/ 853440 h 853440"/>
              <a:gd name="connsiteX2" fmla="*/ 0 w 3779520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9520" h="853440">
                <a:moveTo>
                  <a:pt x="3779520" y="0"/>
                </a:moveTo>
                <a:lnTo>
                  <a:pt x="3169920" y="853440"/>
                </a:lnTo>
                <a:lnTo>
                  <a:pt x="0" y="85344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多边形 67">
            <a:extLst>
              <a:ext uri="{FF2B5EF4-FFF2-40B4-BE49-F238E27FC236}">
                <a16:creationId xmlns:a16="http://schemas.microsoft.com/office/drawing/2014/main" id="{42F53FB1-918A-FF4F-8595-64FB4955302F}"/>
              </a:ext>
            </a:extLst>
          </p:cNvPr>
          <p:cNvSpPr/>
          <p:nvPr/>
        </p:nvSpPr>
        <p:spPr>
          <a:xfrm flipH="1">
            <a:off x="5846747" y="4094063"/>
            <a:ext cx="1921492" cy="435697"/>
          </a:xfrm>
          <a:custGeom>
            <a:avLst/>
            <a:gdLst>
              <a:gd name="connsiteX0" fmla="*/ 3779520 w 3779520"/>
              <a:gd name="connsiteY0" fmla="*/ 0 h 853440"/>
              <a:gd name="connsiteX1" fmla="*/ 3169920 w 3779520"/>
              <a:gd name="connsiteY1" fmla="*/ 853440 h 853440"/>
              <a:gd name="connsiteX2" fmla="*/ 0 w 3779520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9520" h="853440">
                <a:moveTo>
                  <a:pt x="3779520" y="0"/>
                </a:moveTo>
                <a:lnTo>
                  <a:pt x="3169920" y="853440"/>
                </a:lnTo>
                <a:lnTo>
                  <a:pt x="0" y="85344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任意多边形 66">
            <a:extLst>
              <a:ext uri="{FF2B5EF4-FFF2-40B4-BE49-F238E27FC236}">
                <a16:creationId xmlns:a16="http://schemas.microsoft.com/office/drawing/2014/main" id="{93892329-BC7D-534D-83D8-9B058E22533E}"/>
              </a:ext>
            </a:extLst>
          </p:cNvPr>
          <p:cNvSpPr/>
          <p:nvPr/>
        </p:nvSpPr>
        <p:spPr>
          <a:xfrm flipH="1">
            <a:off x="2911277" y="1809804"/>
            <a:ext cx="1821464" cy="966308"/>
          </a:xfrm>
          <a:custGeom>
            <a:avLst/>
            <a:gdLst>
              <a:gd name="connsiteX0" fmla="*/ 0 w 2838450"/>
              <a:gd name="connsiteY0" fmla="*/ 638175 h 638175"/>
              <a:gd name="connsiteX1" fmla="*/ 638175 w 2838450"/>
              <a:gd name="connsiteY1" fmla="*/ 0 h 638175"/>
              <a:gd name="connsiteX2" fmla="*/ 2838450 w 2838450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638175">
                <a:moveTo>
                  <a:pt x="0" y="638175"/>
                </a:moveTo>
                <a:lnTo>
                  <a:pt x="638175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任意多边形 14">
            <a:extLst>
              <a:ext uri="{FF2B5EF4-FFF2-40B4-BE49-F238E27FC236}">
                <a16:creationId xmlns:a16="http://schemas.microsoft.com/office/drawing/2014/main" id="{F6380A2B-71EB-7043-B4B6-6957793C335D}"/>
              </a:ext>
            </a:extLst>
          </p:cNvPr>
          <p:cNvSpPr/>
          <p:nvPr/>
        </p:nvSpPr>
        <p:spPr>
          <a:xfrm>
            <a:off x="6224076" y="1809804"/>
            <a:ext cx="1581664" cy="1110083"/>
          </a:xfrm>
          <a:custGeom>
            <a:avLst/>
            <a:gdLst>
              <a:gd name="connsiteX0" fmla="*/ 0 w 2838450"/>
              <a:gd name="connsiteY0" fmla="*/ 638175 h 638175"/>
              <a:gd name="connsiteX1" fmla="*/ 638175 w 2838450"/>
              <a:gd name="connsiteY1" fmla="*/ 0 h 638175"/>
              <a:gd name="connsiteX2" fmla="*/ 2838450 w 2838450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8450" h="638175">
                <a:moveTo>
                  <a:pt x="0" y="638175"/>
                </a:moveTo>
                <a:lnTo>
                  <a:pt x="638175" y="0"/>
                </a:lnTo>
                <a:lnTo>
                  <a:pt x="283845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7FC0B0F-FB2C-C942-BD1E-478AC0721619}"/>
              </a:ext>
            </a:extLst>
          </p:cNvPr>
          <p:cNvGrpSpPr/>
          <p:nvPr/>
        </p:nvGrpSpPr>
        <p:grpSpPr>
          <a:xfrm>
            <a:off x="3212005" y="2761242"/>
            <a:ext cx="4730569" cy="1541371"/>
            <a:chOff x="1898630" y="2037855"/>
            <a:chExt cx="8699418" cy="3078442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D61A44-4047-D648-A6E0-7AA9C8590759}"/>
                </a:ext>
              </a:extLst>
            </p:cNvPr>
            <p:cNvSpPr/>
            <p:nvPr/>
          </p:nvSpPr>
          <p:spPr>
            <a:xfrm>
              <a:off x="1898630" y="4635810"/>
              <a:ext cx="4836311" cy="4804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rgbClr val="FAFAFC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099E3A9-3A90-1649-82F1-A260E167D6E2}"/>
                </a:ext>
              </a:extLst>
            </p:cNvPr>
            <p:cNvSpPr/>
            <p:nvPr/>
          </p:nvSpPr>
          <p:spPr>
            <a:xfrm>
              <a:off x="5761737" y="4635810"/>
              <a:ext cx="4836311" cy="48048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rgbClr val="FAFAFC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任意多边形 59">
              <a:extLst>
                <a:ext uri="{FF2B5EF4-FFF2-40B4-BE49-F238E27FC236}">
                  <a16:creationId xmlns:a16="http://schemas.microsoft.com/office/drawing/2014/main" id="{1621D31C-2E10-D748-9939-729EE4B4AAE4}"/>
                </a:ext>
              </a:extLst>
            </p:cNvPr>
            <p:cNvSpPr/>
            <p:nvPr/>
          </p:nvSpPr>
          <p:spPr>
            <a:xfrm>
              <a:off x="2563824" y="3069793"/>
              <a:ext cx="3532178" cy="1522902"/>
            </a:xfrm>
            <a:custGeom>
              <a:avLst/>
              <a:gdLst>
                <a:gd name="connsiteX0" fmla="*/ 975163 w 3532178"/>
                <a:gd name="connsiteY0" fmla="*/ 0 h 1522903"/>
                <a:gd name="connsiteX1" fmla="*/ 1211918 w 3532178"/>
                <a:gd name="connsiteY1" fmla="*/ 236755 h 1522903"/>
                <a:gd name="connsiteX2" fmla="*/ 1193313 w 3532178"/>
                <a:gd name="connsiteY2" fmla="*/ 328911 h 1522903"/>
                <a:gd name="connsiteX3" fmla="*/ 1160961 w 3532178"/>
                <a:gd name="connsiteY3" fmla="*/ 376895 h 1522903"/>
                <a:gd name="connsiteX4" fmla="*/ 2633756 w 3532178"/>
                <a:gd name="connsiteY4" fmla="*/ 376895 h 1522903"/>
                <a:gd name="connsiteX5" fmla="*/ 2613489 w 3532178"/>
                <a:gd name="connsiteY5" fmla="*/ 477281 h 1522903"/>
                <a:gd name="connsiteX6" fmla="*/ 2878043 w 3532178"/>
                <a:gd name="connsiteY6" fmla="*/ 741835 h 1522903"/>
                <a:gd name="connsiteX7" fmla="*/ 3142597 w 3532178"/>
                <a:gd name="connsiteY7" fmla="*/ 477281 h 1522903"/>
                <a:gd name="connsiteX8" fmla="*/ 3122330 w 3532178"/>
                <a:gd name="connsiteY8" fmla="*/ 376895 h 1522903"/>
                <a:gd name="connsiteX9" fmla="*/ 3532178 w 3532178"/>
                <a:gd name="connsiteY9" fmla="*/ 376895 h 1522903"/>
                <a:gd name="connsiteX10" fmla="*/ 3532178 w 3532178"/>
                <a:gd name="connsiteY10" fmla="*/ 1522903 h 1522903"/>
                <a:gd name="connsiteX11" fmla="*/ 717113 w 3532178"/>
                <a:gd name="connsiteY11" fmla="*/ 1522903 h 1522903"/>
                <a:gd name="connsiteX12" fmla="*/ 151959 w 3532178"/>
                <a:gd name="connsiteY12" fmla="*/ 1299468 h 1522903"/>
                <a:gd name="connsiteX13" fmla="*/ 141278 w 3532178"/>
                <a:gd name="connsiteY13" fmla="*/ 552880 h 1522903"/>
                <a:gd name="connsiteX14" fmla="*/ 151959 w 3532178"/>
                <a:gd name="connsiteY14" fmla="*/ 376895 h 1522903"/>
                <a:gd name="connsiteX15" fmla="*/ 789366 w 3532178"/>
                <a:gd name="connsiteY15" fmla="*/ 376895 h 1522903"/>
                <a:gd name="connsiteX16" fmla="*/ 757014 w 3532178"/>
                <a:gd name="connsiteY16" fmla="*/ 328911 h 1522903"/>
                <a:gd name="connsiteX17" fmla="*/ 738408 w 3532178"/>
                <a:gd name="connsiteY17" fmla="*/ 236755 h 1522903"/>
                <a:gd name="connsiteX18" fmla="*/ 975163 w 3532178"/>
                <a:gd name="connsiteY18" fmla="*/ 0 h 152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2178" h="1522903">
                  <a:moveTo>
                    <a:pt x="975163" y="0"/>
                  </a:moveTo>
                  <a:cubicBezTo>
                    <a:pt x="1105919" y="0"/>
                    <a:pt x="1211918" y="105999"/>
                    <a:pt x="1211918" y="236755"/>
                  </a:cubicBezTo>
                  <a:cubicBezTo>
                    <a:pt x="1211918" y="269444"/>
                    <a:pt x="1205293" y="300586"/>
                    <a:pt x="1193313" y="328911"/>
                  </a:cubicBezTo>
                  <a:lnTo>
                    <a:pt x="1160961" y="376895"/>
                  </a:lnTo>
                  <a:lnTo>
                    <a:pt x="2633756" y="376895"/>
                  </a:lnTo>
                  <a:lnTo>
                    <a:pt x="2613489" y="477281"/>
                  </a:lnTo>
                  <a:cubicBezTo>
                    <a:pt x="2613489" y="623390"/>
                    <a:pt x="2731934" y="741835"/>
                    <a:pt x="2878043" y="741835"/>
                  </a:cubicBezTo>
                  <a:cubicBezTo>
                    <a:pt x="3024152" y="741835"/>
                    <a:pt x="3142597" y="623390"/>
                    <a:pt x="3142597" y="477281"/>
                  </a:cubicBezTo>
                  <a:lnTo>
                    <a:pt x="3122330" y="376895"/>
                  </a:lnTo>
                  <a:lnTo>
                    <a:pt x="3532178" y="376895"/>
                  </a:lnTo>
                  <a:lnTo>
                    <a:pt x="3532178" y="1522903"/>
                  </a:lnTo>
                  <a:lnTo>
                    <a:pt x="717113" y="1522903"/>
                  </a:lnTo>
                  <a:lnTo>
                    <a:pt x="151959" y="1299468"/>
                  </a:lnTo>
                  <a:cubicBezTo>
                    <a:pt x="-134176" y="774380"/>
                    <a:pt x="55938" y="677918"/>
                    <a:pt x="141278" y="552880"/>
                  </a:cubicBezTo>
                  <a:cubicBezTo>
                    <a:pt x="141663" y="475168"/>
                    <a:pt x="151574" y="454607"/>
                    <a:pt x="151959" y="376895"/>
                  </a:cubicBezTo>
                  <a:lnTo>
                    <a:pt x="789366" y="376895"/>
                  </a:lnTo>
                  <a:lnTo>
                    <a:pt x="757014" y="328911"/>
                  </a:lnTo>
                  <a:cubicBezTo>
                    <a:pt x="745033" y="300586"/>
                    <a:pt x="738408" y="269444"/>
                    <a:pt x="738408" y="236755"/>
                  </a:cubicBezTo>
                  <a:cubicBezTo>
                    <a:pt x="738408" y="105999"/>
                    <a:pt x="844407" y="0"/>
                    <a:pt x="975163" y="0"/>
                  </a:cubicBezTo>
                  <a:close/>
                </a:path>
              </a:pathLst>
            </a:custGeom>
            <a:solidFill>
              <a:srgbClr val="00AE9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6F245C7-C5B5-5F42-A0EB-E35D892D0663}"/>
                </a:ext>
              </a:extLst>
            </p:cNvPr>
            <p:cNvGrpSpPr/>
            <p:nvPr/>
          </p:nvGrpSpPr>
          <p:grpSpPr>
            <a:xfrm>
              <a:off x="3660787" y="3675866"/>
              <a:ext cx="1312001" cy="1184878"/>
              <a:chOff x="1475561" y="2391775"/>
              <a:chExt cx="724620" cy="654410"/>
            </a:xfrm>
          </p:grpSpPr>
          <p:sp>
            <p:nvSpPr>
              <p:cNvPr id="28" name="任意多边形 22">
                <a:extLst>
                  <a:ext uri="{FF2B5EF4-FFF2-40B4-BE49-F238E27FC236}">
                    <a16:creationId xmlns:a16="http://schemas.microsoft.com/office/drawing/2014/main" id="{1CC7B056-C901-C14D-B2CE-140B357F5167}"/>
                  </a:ext>
                </a:extLst>
              </p:cNvPr>
              <p:cNvSpPr/>
              <p:nvPr/>
            </p:nvSpPr>
            <p:spPr>
              <a:xfrm>
                <a:off x="1475561" y="2391775"/>
                <a:ext cx="724620" cy="509118"/>
              </a:xfrm>
              <a:custGeom>
                <a:avLst/>
                <a:gdLst>
                  <a:gd name="connsiteX0" fmla="*/ 362310 w 724620"/>
                  <a:gd name="connsiteY0" fmla="*/ 0 h 509118"/>
                  <a:gd name="connsiteX1" fmla="*/ 724620 w 724620"/>
                  <a:gd name="connsiteY1" fmla="*/ 362310 h 509118"/>
                  <a:gd name="connsiteX2" fmla="*/ 696148 w 724620"/>
                  <a:gd name="connsiteY2" fmla="*/ 503337 h 509118"/>
                  <a:gd name="connsiteX3" fmla="*/ 693010 w 724620"/>
                  <a:gd name="connsiteY3" fmla="*/ 509118 h 509118"/>
                  <a:gd name="connsiteX4" fmla="*/ 31610 w 724620"/>
                  <a:gd name="connsiteY4" fmla="*/ 509118 h 509118"/>
                  <a:gd name="connsiteX5" fmla="*/ 28472 w 724620"/>
                  <a:gd name="connsiteY5" fmla="*/ 503337 h 509118"/>
                  <a:gd name="connsiteX6" fmla="*/ 0 w 724620"/>
                  <a:gd name="connsiteY6" fmla="*/ 362310 h 509118"/>
                  <a:gd name="connsiteX7" fmla="*/ 362310 w 724620"/>
                  <a:gd name="connsiteY7" fmla="*/ 0 h 50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4620" h="509118">
                    <a:moveTo>
                      <a:pt x="362310" y="0"/>
                    </a:moveTo>
                    <a:cubicBezTo>
                      <a:pt x="562408" y="0"/>
                      <a:pt x="724620" y="162212"/>
                      <a:pt x="724620" y="362310"/>
                    </a:cubicBezTo>
                    <a:cubicBezTo>
                      <a:pt x="724620" y="412335"/>
                      <a:pt x="714482" y="459991"/>
                      <a:pt x="696148" y="503337"/>
                    </a:cubicBezTo>
                    <a:lnTo>
                      <a:pt x="693010" y="509118"/>
                    </a:lnTo>
                    <a:lnTo>
                      <a:pt x="31610" y="509118"/>
                    </a:lnTo>
                    <a:lnTo>
                      <a:pt x="28472" y="503337"/>
                    </a:lnTo>
                    <a:cubicBezTo>
                      <a:pt x="10139" y="459991"/>
                      <a:pt x="0" y="412335"/>
                      <a:pt x="0" y="362310"/>
                    </a:cubicBezTo>
                    <a:cubicBezTo>
                      <a:pt x="0" y="162212"/>
                      <a:pt x="162212" y="0"/>
                      <a:pt x="362310" y="0"/>
                    </a:cubicBezTo>
                    <a:close/>
                  </a:path>
                </a:pathLst>
              </a:custGeom>
              <a:solidFill>
                <a:srgbClr val="383C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30226E86-663D-C940-A613-A026EF2738FA}"/>
                  </a:ext>
                </a:extLst>
              </p:cNvPr>
              <p:cNvSpPr/>
              <p:nvPr/>
            </p:nvSpPr>
            <p:spPr>
              <a:xfrm>
                <a:off x="1545771" y="2461985"/>
                <a:ext cx="584200" cy="584200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tx1">
                      <a:lumMod val="75000"/>
                      <a:lumOff val="25000"/>
                    </a:schemeClr>
                  </a:gs>
                  <a:gs pos="47000">
                    <a:schemeClr val="tx1">
                      <a:lumMod val="65000"/>
                      <a:lumOff val="35000"/>
                    </a:schemeClr>
                  </a:gs>
                  <a:gs pos="62000">
                    <a:srgbClr val="777777"/>
                  </a:gs>
                  <a:gs pos="73000">
                    <a:srgbClr val="5C5C5C"/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1480785-C581-AF4E-AF24-E60620DC738E}"/>
                  </a:ext>
                </a:extLst>
              </p:cNvPr>
              <p:cNvSpPr/>
              <p:nvPr/>
            </p:nvSpPr>
            <p:spPr>
              <a:xfrm>
                <a:off x="1634671" y="2550885"/>
                <a:ext cx="406400" cy="406400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BF0525C-C9BA-0945-944D-8BF2FBFCA19D}"/>
                  </a:ext>
                </a:extLst>
              </p:cNvPr>
              <p:cNvSpPr/>
              <p:nvPr/>
            </p:nvSpPr>
            <p:spPr>
              <a:xfrm>
                <a:off x="1802152" y="2718366"/>
                <a:ext cx="71438" cy="7143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梯形 32">
                <a:extLst>
                  <a:ext uri="{FF2B5EF4-FFF2-40B4-BE49-F238E27FC236}">
                    <a16:creationId xmlns:a16="http://schemas.microsoft.com/office/drawing/2014/main" id="{F1B74CE6-F1DD-484A-BE94-97E11C0C101A}"/>
                  </a:ext>
                </a:extLst>
              </p:cNvPr>
              <p:cNvSpPr/>
              <p:nvPr/>
            </p:nvSpPr>
            <p:spPr>
              <a:xfrm flipV="1">
                <a:off x="1812296" y="2593941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梯形 33">
                <a:extLst>
                  <a:ext uri="{FF2B5EF4-FFF2-40B4-BE49-F238E27FC236}">
                    <a16:creationId xmlns:a16="http://schemas.microsoft.com/office/drawing/2014/main" id="{5DA3F999-2FFB-8441-8F87-C37EC2DD4B10}"/>
                  </a:ext>
                </a:extLst>
              </p:cNvPr>
              <p:cNvSpPr/>
              <p:nvPr/>
            </p:nvSpPr>
            <p:spPr>
              <a:xfrm rot="4320000" flipV="1">
                <a:off x="1921002" y="2672920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梯形 34">
                <a:extLst>
                  <a:ext uri="{FF2B5EF4-FFF2-40B4-BE49-F238E27FC236}">
                    <a16:creationId xmlns:a16="http://schemas.microsoft.com/office/drawing/2014/main" id="{275BD129-663A-6844-B723-D0EDD922DFE1}"/>
                  </a:ext>
                </a:extLst>
              </p:cNvPr>
              <p:cNvSpPr/>
              <p:nvPr/>
            </p:nvSpPr>
            <p:spPr>
              <a:xfrm rot="8640000" flipV="1">
                <a:off x="1879480" y="2800711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梯形 35">
                <a:extLst>
                  <a:ext uri="{FF2B5EF4-FFF2-40B4-BE49-F238E27FC236}">
                    <a16:creationId xmlns:a16="http://schemas.microsoft.com/office/drawing/2014/main" id="{6777BAA6-2B36-4544-95A4-F0057F9F7BAF}"/>
                  </a:ext>
                </a:extLst>
              </p:cNvPr>
              <p:cNvSpPr/>
              <p:nvPr/>
            </p:nvSpPr>
            <p:spPr>
              <a:xfrm rot="12960000" flipV="1">
                <a:off x="1745112" y="2800711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梯形 36">
                <a:extLst>
                  <a:ext uri="{FF2B5EF4-FFF2-40B4-BE49-F238E27FC236}">
                    <a16:creationId xmlns:a16="http://schemas.microsoft.com/office/drawing/2014/main" id="{F8F27AD6-1863-A84E-BCB5-DBF3A2DBB2E0}"/>
                  </a:ext>
                </a:extLst>
              </p:cNvPr>
              <p:cNvSpPr/>
              <p:nvPr/>
            </p:nvSpPr>
            <p:spPr>
              <a:xfrm rot="17280000" flipV="1">
                <a:off x="1703590" y="2672920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任意多边形 19">
                <a:extLst>
                  <a:ext uri="{FF2B5EF4-FFF2-40B4-BE49-F238E27FC236}">
                    <a16:creationId xmlns:a16="http://schemas.microsoft.com/office/drawing/2014/main" id="{9E3A3DDC-4B21-984E-9BA7-B4C949703310}"/>
                  </a:ext>
                </a:extLst>
              </p:cNvPr>
              <p:cNvSpPr/>
              <p:nvPr/>
            </p:nvSpPr>
            <p:spPr>
              <a:xfrm>
                <a:off x="1475561" y="2394268"/>
                <a:ext cx="724620" cy="503337"/>
              </a:xfrm>
              <a:custGeom>
                <a:avLst/>
                <a:gdLst>
                  <a:gd name="connsiteX0" fmla="*/ 362310 w 724620"/>
                  <a:gd name="connsiteY0" fmla="*/ 0 h 518642"/>
                  <a:gd name="connsiteX1" fmla="*/ 724620 w 724620"/>
                  <a:gd name="connsiteY1" fmla="*/ 362310 h 518642"/>
                  <a:gd name="connsiteX2" fmla="*/ 696148 w 724620"/>
                  <a:gd name="connsiteY2" fmla="*/ 503337 h 518642"/>
                  <a:gd name="connsiteX3" fmla="*/ 687841 w 724620"/>
                  <a:gd name="connsiteY3" fmla="*/ 518642 h 518642"/>
                  <a:gd name="connsiteX4" fmla="*/ 36780 w 724620"/>
                  <a:gd name="connsiteY4" fmla="*/ 518642 h 518642"/>
                  <a:gd name="connsiteX5" fmla="*/ 28472 w 724620"/>
                  <a:gd name="connsiteY5" fmla="*/ 503337 h 518642"/>
                  <a:gd name="connsiteX6" fmla="*/ 0 w 724620"/>
                  <a:gd name="connsiteY6" fmla="*/ 362310 h 518642"/>
                  <a:gd name="connsiteX7" fmla="*/ 362310 w 724620"/>
                  <a:gd name="connsiteY7" fmla="*/ 0 h 518642"/>
                  <a:gd name="connsiteX0-1" fmla="*/ 687841 w 779281"/>
                  <a:gd name="connsiteY0-2" fmla="*/ 518642 h 610082"/>
                  <a:gd name="connsiteX1-3" fmla="*/ 36780 w 779281"/>
                  <a:gd name="connsiteY1-4" fmla="*/ 518642 h 610082"/>
                  <a:gd name="connsiteX2-5" fmla="*/ 28472 w 779281"/>
                  <a:gd name="connsiteY2-6" fmla="*/ 503337 h 610082"/>
                  <a:gd name="connsiteX3-7" fmla="*/ 0 w 779281"/>
                  <a:gd name="connsiteY3-8" fmla="*/ 362310 h 610082"/>
                  <a:gd name="connsiteX4-9" fmla="*/ 362310 w 779281"/>
                  <a:gd name="connsiteY4-10" fmla="*/ 0 h 610082"/>
                  <a:gd name="connsiteX5-11" fmla="*/ 724620 w 779281"/>
                  <a:gd name="connsiteY5-12" fmla="*/ 362310 h 610082"/>
                  <a:gd name="connsiteX6-13" fmla="*/ 696148 w 779281"/>
                  <a:gd name="connsiteY6-14" fmla="*/ 503337 h 610082"/>
                  <a:gd name="connsiteX7-15" fmla="*/ 779281 w 779281"/>
                  <a:gd name="connsiteY7-16" fmla="*/ 610082 h 610082"/>
                  <a:gd name="connsiteX0-17" fmla="*/ 36780 w 779281"/>
                  <a:gd name="connsiteY0-18" fmla="*/ 518642 h 610082"/>
                  <a:gd name="connsiteX1-19" fmla="*/ 28472 w 779281"/>
                  <a:gd name="connsiteY1-20" fmla="*/ 503337 h 610082"/>
                  <a:gd name="connsiteX2-21" fmla="*/ 0 w 779281"/>
                  <a:gd name="connsiteY2-22" fmla="*/ 362310 h 610082"/>
                  <a:gd name="connsiteX3-23" fmla="*/ 362310 w 779281"/>
                  <a:gd name="connsiteY3-24" fmla="*/ 0 h 610082"/>
                  <a:gd name="connsiteX4-25" fmla="*/ 724620 w 779281"/>
                  <a:gd name="connsiteY4-26" fmla="*/ 362310 h 610082"/>
                  <a:gd name="connsiteX5-27" fmla="*/ 696148 w 779281"/>
                  <a:gd name="connsiteY5-28" fmla="*/ 503337 h 610082"/>
                  <a:gd name="connsiteX6-29" fmla="*/ 779281 w 779281"/>
                  <a:gd name="connsiteY6-30" fmla="*/ 610082 h 610082"/>
                  <a:gd name="connsiteX0-31" fmla="*/ 36780 w 724620"/>
                  <a:gd name="connsiteY0-32" fmla="*/ 518642 h 518642"/>
                  <a:gd name="connsiteX1-33" fmla="*/ 28472 w 724620"/>
                  <a:gd name="connsiteY1-34" fmla="*/ 503337 h 518642"/>
                  <a:gd name="connsiteX2-35" fmla="*/ 0 w 724620"/>
                  <a:gd name="connsiteY2-36" fmla="*/ 362310 h 518642"/>
                  <a:gd name="connsiteX3-37" fmla="*/ 362310 w 724620"/>
                  <a:gd name="connsiteY3-38" fmla="*/ 0 h 518642"/>
                  <a:gd name="connsiteX4-39" fmla="*/ 724620 w 724620"/>
                  <a:gd name="connsiteY4-40" fmla="*/ 362310 h 518642"/>
                  <a:gd name="connsiteX5-41" fmla="*/ 696148 w 724620"/>
                  <a:gd name="connsiteY5-42" fmla="*/ 503337 h 518642"/>
                  <a:gd name="connsiteX0-43" fmla="*/ 28472 w 724620"/>
                  <a:gd name="connsiteY0-44" fmla="*/ 503337 h 503337"/>
                  <a:gd name="connsiteX1-45" fmla="*/ 0 w 724620"/>
                  <a:gd name="connsiteY1-46" fmla="*/ 362310 h 503337"/>
                  <a:gd name="connsiteX2-47" fmla="*/ 362310 w 724620"/>
                  <a:gd name="connsiteY2-48" fmla="*/ 0 h 503337"/>
                  <a:gd name="connsiteX3-49" fmla="*/ 724620 w 724620"/>
                  <a:gd name="connsiteY3-50" fmla="*/ 362310 h 503337"/>
                  <a:gd name="connsiteX4-51" fmla="*/ 696148 w 724620"/>
                  <a:gd name="connsiteY4-52" fmla="*/ 503337 h 5033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24620" h="503337">
                    <a:moveTo>
                      <a:pt x="28472" y="503337"/>
                    </a:moveTo>
                    <a:cubicBezTo>
                      <a:pt x="10139" y="459991"/>
                      <a:pt x="0" y="412335"/>
                      <a:pt x="0" y="362310"/>
                    </a:cubicBezTo>
                    <a:cubicBezTo>
                      <a:pt x="0" y="162212"/>
                      <a:pt x="162212" y="0"/>
                      <a:pt x="362310" y="0"/>
                    </a:cubicBezTo>
                    <a:cubicBezTo>
                      <a:pt x="562408" y="0"/>
                      <a:pt x="724620" y="162212"/>
                      <a:pt x="724620" y="362310"/>
                    </a:cubicBezTo>
                    <a:cubicBezTo>
                      <a:pt x="724620" y="412335"/>
                      <a:pt x="714482" y="459991"/>
                      <a:pt x="696148" y="503337"/>
                    </a:cubicBezTo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4" name="任意多边形 57">
              <a:extLst>
                <a:ext uri="{FF2B5EF4-FFF2-40B4-BE49-F238E27FC236}">
                  <a16:creationId xmlns:a16="http://schemas.microsoft.com/office/drawing/2014/main" id="{7C356EA3-F631-D341-A32B-AD9710C2BBE8}"/>
                </a:ext>
              </a:extLst>
            </p:cNvPr>
            <p:cNvSpPr/>
            <p:nvPr/>
          </p:nvSpPr>
          <p:spPr>
            <a:xfrm>
              <a:off x="2715782" y="2037855"/>
              <a:ext cx="3380219" cy="1746958"/>
            </a:xfrm>
            <a:custGeom>
              <a:avLst/>
              <a:gdLst>
                <a:gd name="connsiteX0" fmla="*/ 3058081 w 3380219"/>
                <a:gd name="connsiteY0" fmla="*/ 27 h 1746959"/>
                <a:gd name="connsiteX1" fmla="*/ 3380219 w 3380219"/>
                <a:gd name="connsiteY1" fmla="*/ 675 h 1746959"/>
                <a:gd name="connsiteX2" fmla="*/ 3380219 w 3380219"/>
                <a:gd name="connsiteY2" fmla="*/ 291013 h 1746959"/>
                <a:gd name="connsiteX3" fmla="*/ 3368448 w 3380219"/>
                <a:gd name="connsiteY3" fmla="*/ 284623 h 1746959"/>
                <a:gd name="connsiteX4" fmla="*/ 3265471 w 3380219"/>
                <a:gd name="connsiteY4" fmla="*/ 263833 h 1746959"/>
                <a:gd name="connsiteX5" fmla="*/ 3000917 w 3380219"/>
                <a:gd name="connsiteY5" fmla="*/ 528387 h 1746959"/>
                <a:gd name="connsiteX6" fmla="*/ 3265471 w 3380219"/>
                <a:gd name="connsiteY6" fmla="*/ 792941 h 1746959"/>
                <a:gd name="connsiteX7" fmla="*/ 3368448 w 3380219"/>
                <a:gd name="connsiteY7" fmla="*/ 772151 h 1746959"/>
                <a:gd name="connsiteX8" fmla="*/ 3380219 w 3380219"/>
                <a:gd name="connsiteY8" fmla="*/ 765762 h 1746959"/>
                <a:gd name="connsiteX9" fmla="*/ 3380219 w 3380219"/>
                <a:gd name="connsiteY9" fmla="*/ 1387475 h 1746959"/>
                <a:gd name="connsiteX10" fmla="*/ 2924085 w 3380219"/>
                <a:gd name="connsiteY10" fmla="*/ 1387475 h 1746959"/>
                <a:gd name="connsiteX11" fmla="*/ 2944698 w 3380219"/>
                <a:gd name="connsiteY11" fmla="*/ 1418048 h 1746959"/>
                <a:gd name="connsiteX12" fmla="*/ 2963303 w 3380219"/>
                <a:gd name="connsiteY12" fmla="*/ 1510204 h 1746959"/>
                <a:gd name="connsiteX13" fmla="*/ 2726548 w 3380219"/>
                <a:gd name="connsiteY13" fmla="*/ 1746959 h 1746959"/>
                <a:gd name="connsiteX14" fmla="*/ 2489793 w 3380219"/>
                <a:gd name="connsiteY14" fmla="*/ 1510204 h 1746959"/>
                <a:gd name="connsiteX15" fmla="*/ 2508399 w 3380219"/>
                <a:gd name="connsiteY15" fmla="*/ 1418048 h 1746959"/>
                <a:gd name="connsiteX16" fmla="*/ 2529012 w 3380219"/>
                <a:gd name="connsiteY16" fmla="*/ 1387475 h 1746959"/>
                <a:gd name="connsiteX17" fmla="*/ 1056315 w 3380219"/>
                <a:gd name="connsiteY17" fmla="*/ 1387475 h 1746959"/>
                <a:gd name="connsiteX18" fmla="*/ 1066969 w 3380219"/>
                <a:gd name="connsiteY18" fmla="*/ 1371672 h 1746959"/>
                <a:gd name="connsiteX19" fmla="*/ 1087759 w 3380219"/>
                <a:gd name="connsiteY19" fmla="*/ 1268696 h 1746959"/>
                <a:gd name="connsiteX20" fmla="*/ 823205 w 3380219"/>
                <a:gd name="connsiteY20" fmla="*/ 1004142 h 1746959"/>
                <a:gd name="connsiteX21" fmla="*/ 558651 w 3380219"/>
                <a:gd name="connsiteY21" fmla="*/ 1268696 h 1746959"/>
                <a:gd name="connsiteX22" fmla="*/ 579441 w 3380219"/>
                <a:gd name="connsiteY22" fmla="*/ 1371672 h 1746959"/>
                <a:gd name="connsiteX23" fmla="*/ 590096 w 3380219"/>
                <a:gd name="connsiteY23" fmla="*/ 1387475 h 1746959"/>
                <a:gd name="connsiteX24" fmla="*/ 0 w 3380219"/>
                <a:gd name="connsiteY24" fmla="*/ 1387475 h 1746959"/>
                <a:gd name="connsiteX25" fmla="*/ 84569 w 3380219"/>
                <a:gd name="connsiteY25" fmla="*/ 870445 h 1746959"/>
                <a:gd name="connsiteX26" fmla="*/ 694169 w 3380219"/>
                <a:gd name="connsiteY26" fmla="*/ 841871 h 1746959"/>
                <a:gd name="connsiteX27" fmla="*/ 2894444 w 3380219"/>
                <a:gd name="connsiteY27" fmla="*/ 3670 h 1746959"/>
                <a:gd name="connsiteX28" fmla="*/ 3058081 w 3380219"/>
                <a:gd name="connsiteY28" fmla="*/ 27 h 174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380219" h="1746959">
                  <a:moveTo>
                    <a:pt x="3058081" y="27"/>
                  </a:moveTo>
                  <a:cubicBezTo>
                    <a:pt x="3190910" y="-470"/>
                    <a:pt x="3248060" y="6293"/>
                    <a:pt x="3380219" y="675"/>
                  </a:cubicBezTo>
                  <a:lnTo>
                    <a:pt x="3380219" y="291013"/>
                  </a:lnTo>
                  <a:lnTo>
                    <a:pt x="3368448" y="284623"/>
                  </a:lnTo>
                  <a:cubicBezTo>
                    <a:pt x="3336797" y="271236"/>
                    <a:pt x="3301998" y="263833"/>
                    <a:pt x="3265471" y="263833"/>
                  </a:cubicBezTo>
                  <a:cubicBezTo>
                    <a:pt x="3119362" y="263833"/>
                    <a:pt x="3000917" y="382278"/>
                    <a:pt x="3000917" y="528387"/>
                  </a:cubicBezTo>
                  <a:cubicBezTo>
                    <a:pt x="3000917" y="674496"/>
                    <a:pt x="3119362" y="792941"/>
                    <a:pt x="3265471" y="792941"/>
                  </a:cubicBezTo>
                  <a:cubicBezTo>
                    <a:pt x="3301998" y="792941"/>
                    <a:pt x="3336797" y="785538"/>
                    <a:pt x="3368448" y="772151"/>
                  </a:cubicBezTo>
                  <a:lnTo>
                    <a:pt x="3380219" y="765762"/>
                  </a:lnTo>
                  <a:lnTo>
                    <a:pt x="3380219" y="1387475"/>
                  </a:lnTo>
                  <a:lnTo>
                    <a:pt x="2924085" y="1387475"/>
                  </a:lnTo>
                  <a:lnTo>
                    <a:pt x="2944698" y="1418048"/>
                  </a:lnTo>
                  <a:cubicBezTo>
                    <a:pt x="2956678" y="1446373"/>
                    <a:pt x="2963303" y="1477515"/>
                    <a:pt x="2963303" y="1510204"/>
                  </a:cubicBezTo>
                  <a:cubicBezTo>
                    <a:pt x="2963303" y="1640960"/>
                    <a:pt x="2857304" y="1746959"/>
                    <a:pt x="2726548" y="1746959"/>
                  </a:cubicBezTo>
                  <a:cubicBezTo>
                    <a:pt x="2595792" y="1746959"/>
                    <a:pt x="2489793" y="1640960"/>
                    <a:pt x="2489793" y="1510204"/>
                  </a:cubicBezTo>
                  <a:cubicBezTo>
                    <a:pt x="2489793" y="1477515"/>
                    <a:pt x="2496418" y="1446373"/>
                    <a:pt x="2508399" y="1418048"/>
                  </a:cubicBezTo>
                  <a:lnTo>
                    <a:pt x="2529012" y="1387475"/>
                  </a:lnTo>
                  <a:lnTo>
                    <a:pt x="1056315" y="1387475"/>
                  </a:lnTo>
                  <a:lnTo>
                    <a:pt x="1066969" y="1371672"/>
                  </a:lnTo>
                  <a:cubicBezTo>
                    <a:pt x="1080356" y="1340022"/>
                    <a:pt x="1087759" y="1305223"/>
                    <a:pt x="1087759" y="1268696"/>
                  </a:cubicBezTo>
                  <a:cubicBezTo>
                    <a:pt x="1087759" y="1122587"/>
                    <a:pt x="969314" y="1004142"/>
                    <a:pt x="823205" y="1004142"/>
                  </a:cubicBezTo>
                  <a:cubicBezTo>
                    <a:pt x="677096" y="1004142"/>
                    <a:pt x="558651" y="1122587"/>
                    <a:pt x="558651" y="1268696"/>
                  </a:cubicBezTo>
                  <a:cubicBezTo>
                    <a:pt x="558651" y="1305223"/>
                    <a:pt x="566054" y="1340022"/>
                    <a:pt x="579441" y="1371672"/>
                  </a:cubicBezTo>
                  <a:lnTo>
                    <a:pt x="590096" y="1387475"/>
                  </a:lnTo>
                  <a:lnTo>
                    <a:pt x="0" y="1387475"/>
                  </a:lnTo>
                  <a:lnTo>
                    <a:pt x="84569" y="870445"/>
                  </a:lnTo>
                  <a:lnTo>
                    <a:pt x="694169" y="841871"/>
                  </a:lnTo>
                  <a:cubicBezTo>
                    <a:pt x="1162481" y="697409"/>
                    <a:pt x="2113394" y="-18056"/>
                    <a:pt x="2894444" y="3670"/>
                  </a:cubicBezTo>
                  <a:cubicBezTo>
                    <a:pt x="2961119" y="1164"/>
                    <a:pt x="3013804" y="192"/>
                    <a:pt x="3058081" y="27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任意多边形 60">
              <a:extLst>
                <a:ext uri="{FF2B5EF4-FFF2-40B4-BE49-F238E27FC236}">
                  <a16:creationId xmlns:a16="http://schemas.microsoft.com/office/drawing/2014/main" id="{0C8D60F4-929A-6D44-853B-66276B2C8934}"/>
                </a:ext>
              </a:extLst>
            </p:cNvPr>
            <p:cNvSpPr/>
            <p:nvPr/>
          </p:nvSpPr>
          <p:spPr>
            <a:xfrm>
              <a:off x="6126483" y="3017968"/>
              <a:ext cx="3393563" cy="1574729"/>
            </a:xfrm>
            <a:custGeom>
              <a:avLst/>
              <a:gdLst>
                <a:gd name="connsiteX0" fmla="*/ 1357242 w 3393563"/>
                <a:gd name="connsiteY0" fmla="*/ 0 h 1574730"/>
                <a:gd name="connsiteX1" fmla="*/ 1593997 w 3393563"/>
                <a:gd name="connsiteY1" fmla="*/ 236755 h 1574730"/>
                <a:gd name="connsiteX2" fmla="*/ 1524653 w 3393563"/>
                <a:gd name="connsiteY2" fmla="*/ 404166 h 1574730"/>
                <a:gd name="connsiteX3" fmla="*/ 1492305 w 3393563"/>
                <a:gd name="connsiteY3" fmla="*/ 430856 h 1574730"/>
                <a:gd name="connsiteX4" fmla="*/ 3171826 w 3393563"/>
                <a:gd name="connsiteY4" fmla="*/ 433257 h 1574730"/>
                <a:gd name="connsiteX5" fmla="*/ 3375457 w 3393563"/>
                <a:gd name="connsiteY5" fmla="*/ 647798 h 1574730"/>
                <a:gd name="connsiteX6" fmla="*/ 3371850 w 3393563"/>
                <a:gd name="connsiteY6" fmla="*/ 1409570 h 1574730"/>
                <a:gd name="connsiteX7" fmla="*/ 3238500 w 3393563"/>
                <a:gd name="connsiteY7" fmla="*/ 1571494 h 1574730"/>
                <a:gd name="connsiteX8" fmla="*/ 0 w 3393563"/>
                <a:gd name="connsiteY8" fmla="*/ 1574730 h 1574730"/>
                <a:gd name="connsiteX9" fmla="*/ 0 w 3393563"/>
                <a:gd name="connsiteY9" fmla="*/ 428722 h 1574730"/>
                <a:gd name="connsiteX10" fmla="*/ 1221710 w 3393563"/>
                <a:gd name="connsiteY10" fmla="*/ 430469 h 1574730"/>
                <a:gd name="connsiteX11" fmla="*/ 1189831 w 3393563"/>
                <a:gd name="connsiteY11" fmla="*/ 404166 h 1574730"/>
                <a:gd name="connsiteX12" fmla="*/ 1120487 w 3393563"/>
                <a:gd name="connsiteY12" fmla="*/ 236755 h 1574730"/>
                <a:gd name="connsiteX13" fmla="*/ 1357242 w 3393563"/>
                <a:gd name="connsiteY13" fmla="*/ 0 h 157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93563" h="1574730">
                  <a:moveTo>
                    <a:pt x="1357242" y="0"/>
                  </a:moveTo>
                  <a:cubicBezTo>
                    <a:pt x="1487998" y="0"/>
                    <a:pt x="1593997" y="105999"/>
                    <a:pt x="1593997" y="236755"/>
                  </a:cubicBezTo>
                  <a:cubicBezTo>
                    <a:pt x="1593997" y="302133"/>
                    <a:pt x="1567498" y="361322"/>
                    <a:pt x="1524653" y="404166"/>
                  </a:cubicBezTo>
                  <a:lnTo>
                    <a:pt x="1492305" y="430856"/>
                  </a:lnTo>
                  <a:lnTo>
                    <a:pt x="3171826" y="433257"/>
                  </a:lnTo>
                  <a:cubicBezTo>
                    <a:pt x="3312728" y="485721"/>
                    <a:pt x="3353617" y="552473"/>
                    <a:pt x="3375457" y="647798"/>
                  </a:cubicBezTo>
                  <a:cubicBezTo>
                    <a:pt x="3408794" y="810517"/>
                    <a:pt x="3389120" y="1254827"/>
                    <a:pt x="3371850" y="1409570"/>
                  </a:cubicBezTo>
                  <a:cubicBezTo>
                    <a:pt x="3349818" y="1511925"/>
                    <a:pt x="3328987" y="1529679"/>
                    <a:pt x="3238500" y="1571494"/>
                  </a:cubicBezTo>
                  <a:lnTo>
                    <a:pt x="0" y="1574730"/>
                  </a:lnTo>
                  <a:lnTo>
                    <a:pt x="0" y="428722"/>
                  </a:lnTo>
                  <a:lnTo>
                    <a:pt x="1221710" y="430469"/>
                  </a:lnTo>
                  <a:lnTo>
                    <a:pt x="1189831" y="404166"/>
                  </a:lnTo>
                  <a:cubicBezTo>
                    <a:pt x="1146987" y="361322"/>
                    <a:pt x="1120487" y="302133"/>
                    <a:pt x="1120487" y="236755"/>
                  </a:cubicBezTo>
                  <a:cubicBezTo>
                    <a:pt x="1120487" y="105999"/>
                    <a:pt x="1226486" y="0"/>
                    <a:pt x="135724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任意多边形 61">
              <a:extLst>
                <a:ext uri="{FF2B5EF4-FFF2-40B4-BE49-F238E27FC236}">
                  <a16:creationId xmlns:a16="http://schemas.microsoft.com/office/drawing/2014/main" id="{F22663F4-7148-DB4D-8CDF-CBB080256674}"/>
                </a:ext>
              </a:extLst>
            </p:cNvPr>
            <p:cNvSpPr/>
            <p:nvPr/>
          </p:nvSpPr>
          <p:spPr>
            <a:xfrm>
              <a:off x="5744498" y="2047726"/>
              <a:ext cx="3552653" cy="1374610"/>
            </a:xfrm>
            <a:custGeom>
              <a:avLst/>
              <a:gdLst>
                <a:gd name="connsiteX0" fmla="*/ 386746 w 3552652"/>
                <a:gd name="connsiteY0" fmla="*/ 3 h 1374611"/>
                <a:gd name="connsiteX1" fmla="*/ 2358420 w 3552652"/>
                <a:gd name="connsiteY1" fmla="*/ 1022498 h 1374611"/>
                <a:gd name="connsiteX2" fmla="*/ 3552652 w 3552652"/>
                <a:gd name="connsiteY2" fmla="*/ 1374611 h 1374611"/>
                <a:gd name="connsiteX3" fmla="*/ 1939411 w 3552652"/>
                <a:gd name="connsiteY3" fmla="*/ 1374611 h 1374611"/>
                <a:gd name="connsiteX4" fmla="*/ 1982991 w 3552652"/>
                <a:gd name="connsiteY4" fmla="*/ 1309973 h 1374611"/>
                <a:gd name="connsiteX5" fmla="*/ 2003781 w 3552652"/>
                <a:gd name="connsiteY5" fmla="*/ 1206997 h 1374611"/>
                <a:gd name="connsiteX6" fmla="*/ 1739227 w 3552652"/>
                <a:gd name="connsiteY6" fmla="*/ 942443 h 1374611"/>
                <a:gd name="connsiteX7" fmla="*/ 1474673 w 3552652"/>
                <a:gd name="connsiteY7" fmla="*/ 1206997 h 1374611"/>
                <a:gd name="connsiteX8" fmla="*/ 1495463 w 3552652"/>
                <a:gd name="connsiteY8" fmla="*/ 1309973 h 1374611"/>
                <a:gd name="connsiteX9" fmla="*/ 1539043 w 3552652"/>
                <a:gd name="connsiteY9" fmla="*/ 1374611 h 1374611"/>
                <a:gd name="connsiteX10" fmla="*/ 381983 w 3552652"/>
                <a:gd name="connsiteY10" fmla="*/ 1374611 h 1374611"/>
                <a:gd name="connsiteX11" fmla="*/ 384313 w 3552652"/>
                <a:gd name="connsiteY11" fmla="*/ 702307 h 1374611"/>
                <a:gd name="connsiteX12" fmla="*/ 369127 w 3552652"/>
                <a:gd name="connsiteY12" fmla="*/ 714836 h 1374611"/>
                <a:gd name="connsiteX13" fmla="*/ 236755 w 3552652"/>
                <a:gd name="connsiteY13" fmla="*/ 755270 h 1374611"/>
                <a:gd name="connsiteX14" fmla="*/ 0 w 3552652"/>
                <a:gd name="connsiteY14" fmla="*/ 518515 h 1374611"/>
                <a:gd name="connsiteX15" fmla="*/ 236755 w 3552652"/>
                <a:gd name="connsiteY15" fmla="*/ 281760 h 1374611"/>
                <a:gd name="connsiteX16" fmla="*/ 369127 w 3552652"/>
                <a:gd name="connsiteY16" fmla="*/ 322194 h 1374611"/>
                <a:gd name="connsiteX17" fmla="*/ 385583 w 3552652"/>
                <a:gd name="connsiteY17" fmla="*/ 335771 h 137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2652" h="1374611">
                  <a:moveTo>
                    <a:pt x="386746" y="3"/>
                  </a:moveTo>
                  <a:cubicBezTo>
                    <a:pt x="1135252" y="-1532"/>
                    <a:pt x="1862519" y="679097"/>
                    <a:pt x="2358420" y="1022498"/>
                  </a:cubicBezTo>
                  <a:cubicBezTo>
                    <a:pt x="3061298" y="1058907"/>
                    <a:pt x="3119650" y="1166752"/>
                    <a:pt x="3552652" y="1374611"/>
                  </a:cubicBezTo>
                  <a:lnTo>
                    <a:pt x="1939411" y="1374611"/>
                  </a:lnTo>
                  <a:lnTo>
                    <a:pt x="1982991" y="1309973"/>
                  </a:lnTo>
                  <a:cubicBezTo>
                    <a:pt x="1996378" y="1278323"/>
                    <a:pt x="2003781" y="1243524"/>
                    <a:pt x="2003781" y="1206997"/>
                  </a:cubicBezTo>
                  <a:cubicBezTo>
                    <a:pt x="2003781" y="1060888"/>
                    <a:pt x="1885336" y="942443"/>
                    <a:pt x="1739227" y="942443"/>
                  </a:cubicBezTo>
                  <a:cubicBezTo>
                    <a:pt x="1593118" y="942443"/>
                    <a:pt x="1474673" y="1060888"/>
                    <a:pt x="1474673" y="1206997"/>
                  </a:cubicBezTo>
                  <a:cubicBezTo>
                    <a:pt x="1474673" y="1243524"/>
                    <a:pt x="1482076" y="1278323"/>
                    <a:pt x="1495463" y="1309973"/>
                  </a:cubicBezTo>
                  <a:lnTo>
                    <a:pt x="1539043" y="1374611"/>
                  </a:lnTo>
                  <a:lnTo>
                    <a:pt x="381983" y="1374611"/>
                  </a:lnTo>
                  <a:lnTo>
                    <a:pt x="384313" y="702307"/>
                  </a:lnTo>
                  <a:lnTo>
                    <a:pt x="369127" y="714836"/>
                  </a:lnTo>
                  <a:cubicBezTo>
                    <a:pt x="331340" y="740364"/>
                    <a:pt x="285788" y="755270"/>
                    <a:pt x="236755" y="755270"/>
                  </a:cubicBezTo>
                  <a:cubicBezTo>
                    <a:pt x="105999" y="755270"/>
                    <a:pt x="0" y="649271"/>
                    <a:pt x="0" y="518515"/>
                  </a:cubicBezTo>
                  <a:cubicBezTo>
                    <a:pt x="0" y="387759"/>
                    <a:pt x="105999" y="281760"/>
                    <a:pt x="236755" y="281760"/>
                  </a:cubicBezTo>
                  <a:cubicBezTo>
                    <a:pt x="285788" y="281760"/>
                    <a:pt x="331340" y="296666"/>
                    <a:pt x="369127" y="322194"/>
                  </a:cubicBezTo>
                  <a:lnTo>
                    <a:pt x="385583" y="335771"/>
                  </a:lnTo>
                  <a:close/>
                </a:path>
              </a:pathLst>
            </a:custGeom>
            <a:solidFill>
              <a:srgbClr val="00AE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630B86F-54D9-8747-B330-6E0630BD35B5}"/>
                </a:ext>
              </a:extLst>
            </p:cNvPr>
            <p:cNvGrpSpPr/>
            <p:nvPr/>
          </p:nvGrpSpPr>
          <p:grpSpPr>
            <a:xfrm>
              <a:off x="7523892" y="3675867"/>
              <a:ext cx="1312001" cy="1184878"/>
              <a:chOff x="1475561" y="2391775"/>
              <a:chExt cx="724620" cy="654410"/>
            </a:xfrm>
          </p:grpSpPr>
          <p:sp>
            <p:nvSpPr>
              <p:cNvPr id="18" name="任意多边形 25">
                <a:extLst>
                  <a:ext uri="{FF2B5EF4-FFF2-40B4-BE49-F238E27FC236}">
                    <a16:creationId xmlns:a16="http://schemas.microsoft.com/office/drawing/2014/main" id="{F494A993-072A-DB47-B94C-D9468B4168CD}"/>
                  </a:ext>
                </a:extLst>
              </p:cNvPr>
              <p:cNvSpPr/>
              <p:nvPr/>
            </p:nvSpPr>
            <p:spPr>
              <a:xfrm>
                <a:off x="1475561" y="2391775"/>
                <a:ext cx="724620" cy="509118"/>
              </a:xfrm>
              <a:custGeom>
                <a:avLst/>
                <a:gdLst>
                  <a:gd name="connsiteX0" fmla="*/ 362310 w 724620"/>
                  <a:gd name="connsiteY0" fmla="*/ 0 h 509118"/>
                  <a:gd name="connsiteX1" fmla="*/ 724620 w 724620"/>
                  <a:gd name="connsiteY1" fmla="*/ 362310 h 509118"/>
                  <a:gd name="connsiteX2" fmla="*/ 696148 w 724620"/>
                  <a:gd name="connsiteY2" fmla="*/ 503337 h 509118"/>
                  <a:gd name="connsiteX3" fmla="*/ 693010 w 724620"/>
                  <a:gd name="connsiteY3" fmla="*/ 509118 h 509118"/>
                  <a:gd name="connsiteX4" fmla="*/ 31610 w 724620"/>
                  <a:gd name="connsiteY4" fmla="*/ 509118 h 509118"/>
                  <a:gd name="connsiteX5" fmla="*/ 28472 w 724620"/>
                  <a:gd name="connsiteY5" fmla="*/ 503337 h 509118"/>
                  <a:gd name="connsiteX6" fmla="*/ 0 w 724620"/>
                  <a:gd name="connsiteY6" fmla="*/ 362310 h 509118"/>
                  <a:gd name="connsiteX7" fmla="*/ 362310 w 724620"/>
                  <a:gd name="connsiteY7" fmla="*/ 0 h 50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4620" h="509118">
                    <a:moveTo>
                      <a:pt x="362310" y="0"/>
                    </a:moveTo>
                    <a:cubicBezTo>
                      <a:pt x="562408" y="0"/>
                      <a:pt x="724620" y="162212"/>
                      <a:pt x="724620" y="362310"/>
                    </a:cubicBezTo>
                    <a:cubicBezTo>
                      <a:pt x="724620" y="412335"/>
                      <a:pt x="714482" y="459991"/>
                      <a:pt x="696148" y="503337"/>
                    </a:cubicBezTo>
                    <a:lnTo>
                      <a:pt x="693010" y="509118"/>
                    </a:lnTo>
                    <a:lnTo>
                      <a:pt x="31610" y="509118"/>
                    </a:lnTo>
                    <a:lnTo>
                      <a:pt x="28472" y="503337"/>
                    </a:lnTo>
                    <a:cubicBezTo>
                      <a:pt x="10139" y="459991"/>
                      <a:pt x="0" y="412335"/>
                      <a:pt x="0" y="362310"/>
                    </a:cubicBezTo>
                    <a:cubicBezTo>
                      <a:pt x="0" y="162212"/>
                      <a:pt x="162212" y="0"/>
                      <a:pt x="362310" y="0"/>
                    </a:cubicBezTo>
                    <a:close/>
                  </a:path>
                </a:pathLst>
              </a:custGeom>
              <a:solidFill>
                <a:srgbClr val="383C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6FB2766-7735-0E4E-96B1-9141C6D3E220}"/>
                  </a:ext>
                </a:extLst>
              </p:cNvPr>
              <p:cNvSpPr/>
              <p:nvPr/>
            </p:nvSpPr>
            <p:spPr>
              <a:xfrm>
                <a:off x="1545771" y="2461985"/>
                <a:ext cx="584200" cy="584200"/>
              </a:xfrm>
              <a:prstGeom prst="ellipse">
                <a:avLst/>
              </a:prstGeom>
              <a:gradFill flip="none" rotWithShape="1">
                <a:gsLst>
                  <a:gs pos="84000">
                    <a:schemeClr val="tx1">
                      <a:lumMod val="75000"/>
                      <a:lumOff val="25000"/>
                    </a:schemeClr>
                  </a:gs>
                  <a:gs pos="47000">
                    <a:schemeClr val="tx1">
                      <a:lumMod val="65000"/>
                      <a:lumOff val="35000"/>
                    </a:schemeClr>
                  </a:gs>
                  <a:gs pos="62000">
                    <a:srgbClr val="777777"/>
                  </a:gs>
                  <a:gs pos="73000">
                    <a:srgbClr val="5C5C5C"/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8ED2F66-EF12-9A43-823E-A6E0C63C909A}"/>
                  </a:ext>
                </a:extLst>
              </p:cNvPr>
              <p:cNvSpPr/>
              <p:nvPr/>
            </p:nvSpPr>
            <p:spPr>
              <a:xfrm>
                <a:off x="1634671" y="2550885"/>
                <a:ext cx="406400" cy="406400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674EF6D-3633-FA43-9B52-5CC07914DA4C}"/>
                  </a:ext>
                </a:extLst>
              </p:cNvPr>
              <p:cNvSpPr/>
              <p:nvPr/>
            </p:nvSpPr>
            <p:spPr>
              <a:xfrm>
                <a:off x="1802152" y="2718366"/>
                <a:ext cx="71438" cy="7143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梯形 21">
                <a:extLst>
                  <a:ext uri="{FF2B5EF4-FFF2-40B4-BE49-F238E27FC236}">
                    <a16:creationId xmlns:a16="http://schemas.microsoft.com/office/drawing/2014/main" id="{545C86D8-8A20-1F49-87A7-974F7471A2FD}"/>
                  </a:ext>
                </a:extLst>
              </p:cNvPr>
              <p:cNvSpPr/>
              <p:nvPr/>
            </p:nvSpPr>
            <p:spPr>
              <a:xfrm flipV="1">
                <a:off x="1812296" y="2593941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梯形 22">
                <a:extLst>
                  <a:ext uri="{FF2B5EF4-FFF2-40B4-BE49-F238E27FC236}">
                    <a16:creationId xmlns:a16="http://schemas.microsoft.com/office/drawing/2014/main" id="{02FD74C5-3001-A645-927D-E0072ADEEC92}"/>
                  </a:ext>
                </a:extLst>
              </p:cNvPr>
              <p:cNvSpPr/>
              <p:nvPr/>
            </p:nvSpPr>
            <p:spPr>
              <a:xfrm rot="4320000" flipV="1">
                <a:off x="1921002" y="2672920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梯形 23">
                <a:extLst>
                  <a:ext uri="{FF2B5EF4-FFF2-40B4-BE49-F238E27FC236}">
                    <a16:creationId xmlns:a16="http://schemas.microsoft.com/office/drawing/2014/main" id="{917ED0F4-9B05-AE4C-9ADF-F658797DFC9E}"/>
                  </a:ext>
                </a:extLst>
              </p:cNvPr>
              <p:cNvSpPr/>
              <p:nvPr/>
            </p:nvSpPr>
            <p:spPr>
              <a:xfrm rot="8640000" flipV="1">
                <a:off x="1879480" y="2800711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梯形 24">
                <a:extLst>
                  <a:ext uri="{FF2B5EF4-FFF2-40B4-BE49-F238E27FC236}">
                    <a16:creationId xmlns:a16="http://schemas.microsoft.com/office/drawing/2014/main" id="{6E85DFD3-A210-DE4A-8D75-3E284F436298}"/>
                  </a:ext>
                </a:extLst>
              </p:cNvPr>
              <p:cNvSpPr/>
              <p:nvPr/>
            </p:nvSpPr>
            <p:spPr>
              <a:xfrm rot="12960000" flipV="1">
                <a:off x="1745112" y="2800711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梯形 25">
                <a:extLst>
                  <a:ext uri="{FF2B5EF4-FFF2-40B4-BE49-F238E27FC236}">
                    <a16:creationId xmlns:a16="http://schemas.microsoft.com/office/drawing/2014/main" id="{B1036424-4286-E941-B1B7-DDF31ADC8C6A}"/>
                  </a:ext>
                </a:extLst>
              </p:cNvPr>
              <p:cNvSpPr/>
              <p:nvPr/>
            </p:nvSpPr>
            <p:spPr>
              <a:xfrm rot="17280000" flipV="1">
                <a:off x="1703590" y="2672920"/>
                <a:ext cx="53228" cy="103993"/>
              </a:xfrm>
              <a:prstGeom prst="trapezoi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" name="任意多边形 34">
                <a:extLst>
                  <a:ext uri="{FF2B5EF4-FFF2-40B4-BE49-F238E27FC236}">
                    <a16:creationId xmlns:a16="http://schemas.microsoft.com/office/drawing/2014/main" id="{808BD59C-3419-BC4E-95F8-E1040412BC1D}"/>
                  </a:ext>
                </a:extLst>
              </p:cNvPr>
              <p:cNvSpPr/>
              <p:nvPr/>
            </p:nvSpPr>
            <p:spPr>
              <a:xfrm>
                <a:off x="1475561" y="2394268"/>
                <a:ext cx="724620" cy="503337"/>
              </a:xfrm>
              <a:custGeom>
                <a:avLst/>
                <a:gdLst>
                  <a:gd name="connsiteX0" fmla="*/ 362310 w 724620"/>
                  <a:gd name="connsiteY0" fmla="*/ 0 h 518642"/>
                  <a:gd name="connsiteX1" fmla="*/ 724620 w 724620"/>
                  <a:gd name="connsiteY1" fmla="*/ 362310 h 518642"/>
                  <a:gd name="connsiteX2" fmla="*/ 696148 w 724620"/>
                  <a:gd name="connsiteY2" fmla="*/ 503337 h 518642"/>
                  <a:gd name="connsiteX3" fmla="*/ 687841 w 724620"/>
                  <a:gd name="connsiteY3" fmla="*/ 518642 h 518642"/>
                  <a:gd name="connsiteX4" fmla="*/ 36780 w 724620"/>
                  <a:gd name="connsiteY4" fmla="*/ 518642 h 518642"/>
                  <a:gd name="connsiteX5" fmla="*/ 28472 w 724620"/>
                  <a:gd name="connsiteY5" fmla="*/ 503337 h 518642"/>
                  <a:gd name="connsiteX6" fmla="*/ 0 w 724620"/>
                  <a:gd name="connsiteY6" fmla="*/ 362310 h 518642"/>
                  <a:gd name="connsiteX7" fmla="*/ 362310 w 724620"/>
                  <a:gd name="connsiteY7" fmla="*/ 0 h 518642"/>
                  <a:gd name="connsiteX0-1" fmla="*/ 687841 w 779281"/>
                  <a:gd name="connsiteY0-2" fmla="*/ 518642 h 610082"/>
                  <a:gd name="connsiteX1-3" fmla="*/ 36780 w 779281"/>
                  <a:gd name="connsiteY1-4" fmla="*/ 518642 h 610082"/>
                  <a:gd name="connsiteX2-5" fmla="*/ 28472 w 779281"/>
                  <a:gd name="connsiteY2-6" fmla="*/ 503337 h 610082"/>
                  <a:gd name="connsiteX3-7" fmla="*/ 0 w 779281"/>
                  <a:gd name="connsiteY3-8" fmla="*/ 362310 h 610082"/>
                  <a:gd name="connsiteX4-9" fmla="*/ 362310 w 779281"/>
                  <a:gd name="connsiteY4-10" fmla="*/ 0 h 610082"/>
                  <a:gd name="connsiteX5-11" fmla="*/ 724620 w 779281"/>
                  <a:gd name="connsiteY5-12" fmla="*/ 362310 h 610082"/>
                  <a:gd name="connsiteX6-13" fmla="*/ 696148 w 779281"/>
                  <a:gd name="connsiteY6-14" fmla="*/ 503337 h 610082"/>
                  <a:gd name="connsiteX7-15" fmla="*/ 779281 w 779281"/>
                  <a:gd name="connsiteY7-16" fmla="*/ 610082 h 610082"/>
                  <a:gd name="connsiteX0-17" fmla="*/ 36780 w 779281"/>
                  <a:gd name="connsiteY0-18" fmla="*/ 518642 h 610082"/>
                  <a:gd name="connsiteX1-19" fmla="*/ 28472 w 779281"/>
                  <a:gd name="connsiteY1-20" fmla="*/ 503337 h 610082"/>
                  <a:gd name="connsiteX2-21" fmla="*/ 0 w 779281"/>
                  <a:gd name="connsiteY2-22" fmla="*/ 362310 h 610082"/>
                  <a:gd name="connsiteX3-23" fmla="*/ 362310 w 779281"/>
                  <a:gd name="connsiteY3-24" fmla="*/ 0 h 610082"/>
                  <a:gd name="connsiteX4-25" fmla="*/ 724620 w 779281"/>
                  <a:gd name="connsiteY4-26" fmla="*/ 362310 h 610082"/>
                  <a:gd name="connsiteX5-27" fmla="*/ 696148 w 779281"/>
                  <a:gd name="connsiteY5-28" fmla="*/ 503337 h 610082"/>
                  <a:gd name="connsiteX6-29" fmla="*/ 779281 w 779281"/>
                  <a:gd name="connsiteY6-30" fmla="*/ 610082 h 610082"/>
                  <a:gd name="connsiteX0-31" fmla="*/ 36780 w 724620"/>
                  <a:gd name="connsiteY0-32" fmla="*/ 518642 h 518642"/>
                  <a:gd name="connsiteX1-33" fmla="*/ 28472 w 724620"/>
                  <a:gd name="connsiteY1-34" fmla="*/ 503337 h 518642"/>
                  <a:gd name="connsiteX2-35" fmla="*/ 0 w 724620"/>
                  <a:gd name="connsiteY2-36" fmla="*/ 362310 h 518642"/>
                  <a:gd name="connsiteX3-37" fmla="*/ 362310 w 724620"/>
                  <a:gd name="connsiteY3-38" fmla="*/ 0 h 518642"/>
                  <a:gd name="connsiteX4-39" fmla="*/ 724620 w 724620"/>
                  <a:gd name="connsiteY4-40" fmla="*/ 362310 h 518642"/>
                  <a:gd name="connsiteX5-41" fmla="*/ 696148 w 724620"/>
                  <a:gd name="connsiteY5-42" fmla="*/ 503337 h 518642"/>
                  <a:gd name="connsiteX0-43" fmla="*/ 28472 w 724620"/>
                  <a:gd name="connsiteY0-44" fmla="*/ 503337 h 503337"/>
                  <a:gd name="connsiteX1-45" fmla="*/ 0 w 724620"/>
                  <a:gd name="connsiteY1-46" fmla="*/ 362310 h 503337"/>
                  <a:gd name="connsiteX2-47" fmla="*/ 362310 w 724620"/>
                  <a:gd name="connsiteY2-48" fmla="*/ 0 h 503337"/>
                  <a:gd name="connsiteX3-49" fmla="*/ 724620 w 724620"/>
                  <a:gd name="connsiteY3-50" fmla="*/ 362310 h 503337"/>
                  <a:gd name="connsiteX4-51" fmla="*/ 696148 w 724620"/>
                  <a:gd name="connsiteY4-52" fmla="*/ 503337 h 5033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24620" h="503337">
                    <a:moveTo>
                      <a:pt x="28472" y="503337"/>
                    </a:moveTo>
                    <a:cubicBezTo>
                      <a:pt x="10139" y="459991"/>
                      <a:pt x="0" y="412335"/>
                      <a:pt x="0" y="362310"/>
                    </a:cubicBezTo>
                    <a:cubicBezTo>
                      <a:pt x="0" y="162212"/>
                      <a:pt x="162212" y="0"/>
                      <a:pt x="362310" y="0"/>
                    </a:cubicBezTo>
                    <a:cubicBezTo>
                      <a:pt x="562408" y="0"/>
                      <a:pt x="724620" y="162212"/>
                      <a:pt x="724620" y="362310"/>
                    </a:cubicBezTo>
                    <a:cubicBezTo>
                      <a:pt x="724620" y="412335"/>
                      <a:pt x="714482" y="459991"/>
                      <a:pt x="696148" y="503337"/>
                    </a:cubicBezTo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C2C0541-CBE0-2641-93FC-68387C98ACB1}"/>
              </a:ext>
            </a:extLst>
          </p:cNvPr>
          <p:cNvSpPr txBox="1"/>
          <p:nvPr/>
        </p:nvSpPr>
        <p:spPr>
          <a:xfrm>
            <a:off x="4888221" y="2865825"/>
            <a:ext cx="307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skoola Pota" panose="020B0502040204020203" pitchFamily="34" charset="0"/>
              </a:rPr>
              <a:t>A</a:t>
            </a:r>
            <a:endParaRPr lang="zh-CN" altLang="en-US" sz="3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skoola Pota" panose="020B0502040204020203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63C7AD2-FE15-B64B-A836-D539E4251F1D}"/>
              </a:ext>
            </a:extLst>
          </p:cNvPr>
          <p:cNvSpPr txBox="1"/>
          <p:nvPr/>
        </p:nvSpPr>
        <p:spPr>
          <a:xfrm>
            <a:off x="5651919" y="2865825"/>
            <a:ext cx="307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skoola Pota" panose="020B0502040204020203" pitchFamily="34" charset="0"/>
              </a:rPr>
              <a:t>B</a:t>
            </a:r>
            <a:endParaRPr lang="zh-CN" altLang="en-US" sz="3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skoola Pota" panose="020B0502040204020203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7B95876-B6E7-1B44-AAC9-8DE714312EBC}"/>
              </a:ext>
            </a:extLst>
          </p:cNvPr>
          <p:cNvSpPr txBox="1"/>
          <p:nvPr/>
        </p:nvSpPr>
        <p:spPr>
          <a:xfrm>
            <a:off x="5633444" y="3562845"/>
            <a:ext cx="307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skoola Pota" panose="020B0502040204020203" pitchFamily="34" charset="0"/>
              </a:rPr>
              <a:t>D</a:t>
            </a:r>
            <a:endParaRPr lang="zh-CN" altLang="en-US" sz="3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skoola Pota" panose="020B0502040204020203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ADEAA4-3E34-344E-AA6C-1E109F3607AD}"/>
              </a:ext>
            </a:extLst>
          </p:cNvPr>
          <p:cNvSpPr txBox="1"/>
          <p:nvPr/>
        </p:nvSpPr>
        <p:spPr>
          <a:xfrm>
            <a:off x="5067736" y="3562845"/>
            <a:ext cx="307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skoola Pota" panose="020B0502040204020203" pitchFamily="34" charset="0"/>
              </a:rPr>
              <a:t>C</a:t>
            </a:r>
            <a:endParaRPr lang="zh-CN" altLang="en-US" sz="3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skoola Pota" panose="020B0502040204020203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98187A6-C181-1E42-906C-56CEE883A46E}"/>
              </a:ext>
            </a:extLst>
          </p:cNvPr>
          <p:cNvSpPr/>
          <p:nvPr/>
        </p:nvSpPr>
        <p:spPr>
          <a:xfrm>
            <a:off x="2833534" y="1761265"/>
            <a:ext cx="90000" cy="9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9A3E2A1-7DA0-E542-9A07-8C6579BA6560}"/>
              </a:ext>
            </a:extLst>
          </p:cNvPr>
          <p:cNvSpPr/>
          <p:nvPr/>
        </p:nvSpPr>
        <p:spPr>
          <a:xfrm flipH="1" flipV="1">
            <a:off x="2833534" y="4493866"/>
            <a:ext cx="90000" cy="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274AE24-FBFB-C64E-9CAA-E9F538BE8831}"/>
              </a:ext>
            </a:extLst>
          </p:cNvPr>
          <p:cNvSpPr/>
          <p:nvPr/>
        </p:nvSpPr>
        <p:spPr>
          <a:xfrm>
            <a:off x="7768239" y="4483650"/>
            <a:ext cx="90000" cy="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7447800-70F3-5442-9F16-E15DABD7D9BD}"/>
              </a:ext>
            </a:extLst>
          </p:cNvPr>
          <p:cNvSpPr/>
          <p:nvPr/>
        </p:nvSpPr>
        <p:spPr>
          <a:xfrm>
            <a:off x="7768239" y="1765233"/>
            <a:ext cx="90000" cy="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ïṡḻíḍê">
            <a:extLst>
              <a:ext uri="{FF2B5EF4-FFF2-40B4-BE49-F238E27FC236}">
                <a16:creationId xmlns:a16="http://schemas.microsoft.com/office/drawing/2014/main" id="{A61A5429-B2A0-5844-9B8E-5AA23A10BB29}"/>
              </a:ext>
            </a:extLst>
          </p:cNvPr>
          <p:cNvSpPr txBox="1"/>
          <p:nvPr/>
        </p:nvSpPr>
        <p:spPr bwMode="auto">
          <a:xfrm>
            <a:off x="604986" y="1605708"/>
            <a:ext cx="1503670" cy="40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扫清障碍</a:t>
            </a:r>
          </a:p>
        </p:txBody>
      </p:sp>
      <p:sp>
        <p:nvSpPr>
          <p:cNvPr id="52" name="ïṡḻíḍê">
            <a:extLst>
              <a:ext uri="{FF2B5EF4-FFF2-40B4-BE49-F238E27FC236}">
                <a16:creationId xmlns:a16="http://schemas.microsoft.com/office/drawing/2014/main" id="{8BD836AF-4119-1E43-BE03-6D06E33DED82}"/>
              </a:ext>
            </a:extLst>
          </p:cNvPr>
          <p:cNvSpPr txBox="1"/>
          <p:nvPr/>
        </p:nvSpPr>
        <p:spPr bwMode="auto">
          <a:xfrm>
            <a:off x="7986864" y="1605708"/>
            <a:ext cx="1726405" cy="40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功能收益</a:t>
            </a:r>
          </a:p>
        </p:txBody>
      </p:sp>
      <p:sp>
        <p:nvSpPr>
          <p:cNvPr id="50" name="ïṡḻíḍê">
            <a:extLst>
              <a:ext uri="{FF2B5EF4-FFF2-40B4-BE49-F238E27FC236}">
                <a16:creationId xmlns:a16="http://schemas.microsoft.com/office/drawing/2014/main" id="{7B7D91D6-427C-9F4B-9B6F-06653245324F}"/>
              </a:ext>
            </a:extLst>
          </p:cNvPr>
          <p:cNvSpPr txBox="1"/>
          <p:nvPr/>
        </p:nvSpPr>
        <p:spPr bwMode="auto">
          <a:xfrm>
            <a:off x="604986" y="4323107"/>
            <a:ext cx="1726405" cy="40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业务收益</a:t>
            </a: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日志盘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项目收益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ïṡḻíḍê">
            <a:extLst>
              <a:ext uri="{FF2B5EF4-FFF2-40B4-BE49-F238E27FC236}">
                <a16:creationId xmlns:a16="http://schemas.microsoft.com/office/drawing/2014/main" id="{226CF2D2-D0F0-A609-8493-DD360EA1D140}"/>
              </a:ext>
            </a:extLst>
          </p:cNvPr>
          <p:cNvSpPr txBox="1"/>
          <p:nvPr/>
        </p:nvSpPr>
        <p:spPr bwMode="auto">
          <a:xfrm>
            <a:off x="7986864" y="4319527"/>
            <a:ext cx="1726405" cy="40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个人收益</a:t>
            </a:r>
          </a:p>
        </p:txBody>
      </p:sp>
      <p:sp>
        <p:nvSpPr>
          <p:cNvPr id="55" name="ïšḷiďé">
            <a:extLst>
              <a:ext uri="{FF2B5EF4-FFF2-40B4-BE49-F238E27FC236}">
                <a16:creationId xmlns:a16="http://schemas.microsoft.com/office/drawing/2014/main" id="{E1021FEF-E438-EB34-A50D-19FF3037841C}"/>
              </a:ext>
            </a:extLst>
          </p:cNvPr>
          <p:cNvSpPr/>
          <p:nvPr/>
        </p:nvSpPr>
        <p:spPr bwMode="auto">
          <a:xfrm>
            <a:off x="7982010" y="2014759"/>
            <a:ext cx="3602443" cy="175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完善了日志场景的流程优化。</a:t>
            </a:r>
            <a:endParaRPr lang="en-US" altLang="zh-CN" sz="15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较大</a:t>
            </a:r>
            <a:r>
              <a:rPr lang="zh-CN" altLang="en-US" sz="15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改善了日志盘的业务侧耗时</a:t>
            </a: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5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使日志盘 </a:t>
            </a:r>
            <a:r>
              <a:rPr lang="zh-CN" altLang="en-US" sz="15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服务端故障场景 </a:t>
            </a: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的业务侧</a:t>
            </a:r>
            <a:r>
              <a:rPr lang="zh-CN" altLang="en-US" sz="15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影响更加可控</a:t>
            </a: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5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ïšḷiďé">
            <a:extLst>
              <a:ext uri="{FF2B5EF4-FFF2-40B4-BE49-F238E27FC236}">
                <a16:creationId xmlns:a16="http://schemas.microsoft.com/office/drawing/2014/main" id="{5B3C660A-1994-2441-83B0-7D0F1EE62930}"/>
              </a:ext>
            </a:extLst>
          </p:cNvPr>
          <p:cNvSpPr/>
          <p:nvPr/>
        </p:nvSpPr>
        <p:spPr bwMode="auto">
          <a:xfrm>
            <a:off x="604985" y="4732158"/>
            <a:ext cx="4360207" cy="159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解决了 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侧业务侧日志上云的过程中，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所有已知的卡点问题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弹性云环境线上已接入近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8200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个容器实例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共接入 </a:t>
            </a:r>
            <a:r>
              <a:rPr lang="en-US" altLang="zh-CN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249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个业务服务 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含 </a:t>
            </a:r>
            <a:r>
              <a:rPr lang="en-US" altLang="zh-CN" sz="14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DBProxy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共 </a:t>
            </a:r>
            <a:r>
              <a:rPr lang="en-US" altLang="zh-CN" sz="1400" b="0" i="0" dirty="0">
                <a:solidFill>
                  <a:srgbClr val="1F223D"/>
                </a:solidFill>
                <a:effectLst/>
                <a:latin typeface="Helvetica" pitchFamily="2" charset="0"/>
              </a:rPr>
              <a:t>1239 </a:t>
            </a:r>
            <a:r>
              <a:rPr lang="zh-CN" altLang="en-US" sz="1400" b="0" i="0" dirty="0">
                <a:solidFill>
                  <a:srgbClr val="1F223D"/>
                </a:solidFill>
                <a:effectLst/>
                <a:latin typeface="Helvetica" pitchFamily="2" charset="0"/>
              </a:rPr>
              <a:t>个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sz="1400" dirty="0">
              <a:solidFill>
                <a:srgbClr val="E67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ïšḷiďé">
            <a:extLst>
              <a:ext uri="{FF2B5EF4-FFF2-40B4-BE49-F238E27FC236}">
                <a16:creationId xmlns:a16="http://schemas.microsoft.com/office/drawing/2014/main" id="{58E90835-7D84-4F37-6580-CCFB9EE90D82}"/>
              </a:ext>
            </a:extLst>
          </p:cNvPr>
          <p:cNvSpPr/>
          <p:nvPr/>
        </p:nvSpPr>
        <p:spPr bwMode="auto">
          <a:xfrm>
            <a:off x="7942574" y="4732158"/>
            <a:ext cx="3857457" cy="14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对业务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日志上云的相关场景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有了更加全面的认知。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</a:t>
            </a:r>
            <a:r>
              <a:rPr lang="zh-CN" altLang="en-US" sz="1400" dirty="0">
                <a:solidFill>
                  <a:srgbClr val="E67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业务场景下的具体问题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，排查并优化产品的能力得到提升。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ïšḷiďé">
            <a:extLst>
              <a:ext uri="{FF2B5EF4-FFF2-40B4-BE49-F238E27FC236}">
                <a16:creationId xmlns:a16="http://schemas.microsoft.com/office/drawing/2014/main" id="{1FAE4C74-ADAB-6BBA-B15C-CFAEC49EC9B5}"/>
              </a:ext>
            </a:extLst>
          </p:cNvPr>
          <p:cNvSpPr/>
          <p:nvPr/>
        </p:nvSpPr>
        <p:spPr bwMode="auto">
          <a:xfrm>
            <a:off x="608326" y="2002695"/>
            <a:ext cx="2649099" cy="139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为业务侧日志上云，接入 </a:t>
            </a:r>
            <a:r>
              <a:rPr lang="en-US" altLang="zh-CN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5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扫清了障碍。</a:t>
            </a:r>
            <a:endParaRPr lang="en-US" altLang="zh-CN" sz="15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571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背景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0D6EE3B-8600-3665-F725-19C2A055C0E2}"/>
              </a:ext>
            </a:extLst>
          </p:cNvPr>
          <p:cNvSpPr txBox="1"/>
          <p:nvPr/>
        </p:nvSpPr>
        <p:spPr>
          <a:xfrm>
            <a:off x="7306167" y="1798028"/>
            <a:ext cx="3602442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D07EE95-81A7-504B-1DFD-0B8AEAA50103}"/>
              </a:ext>
            </a:extLst>
          </p:cNvPr>
          <p:cNvSpPr txBox="1"/>
          <p:nvPr/>
        </p:nvSpPr>
        <p:spPr>
          <a:xfrm>
            <a:off x="7306167" y="2238282"/>
            <a:ext cx="4619360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客户端升级需要 </a:t>
            </a:r>
            <a:r>
              <a:rPr lang="zh-CN" altLang="en-US" sz="1200" dirty="0">
                <a:solidFill>
                  <a:srgbClr val="EE54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中断挂载点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，重启 挂载进程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业务进程。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弹性云环境，客户端的升级流程 </a:t>
            </a:r>
            <a:r>
              <a:rPr lang="zh-CN" altLang="en-US" sz="1200" dirty="0">
                <a:solidFill>
                  <a:srgbClr val="EE54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强需求业务进行配合 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弹性云环境升级流程 </a:t>
            </a:r>
            <a:r>
              <a:rPr lang="zh-CN" altLang="en-US" sz="1200" dirty="0">
                <a:solidFill>
                  <a:srgbClr val="EE54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操作重 流程长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，需要触发 漂移 或 重建。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阻碍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常态化 线上版本治理 进行。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6B91D56-038D-43C5-0AA1-58EDFF9E9954}"/>
              </a:ext>
            </a:extLst>
          </p:cNvPr>
          <p:cNvSpPr txBox="1"/>
          <p:nvPr/>
        </p:nvSpPr>
        <p:spPr>
          <a:xfrm>
            <a:off x="7306167" y="3577637"/>
            <a:ext cx="3602442" cy="43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难点</a:t>
            </a:r>
            <a:endParaRPr lang="en-US" altLang="zh-CN" sz="1700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8FAC1B3-BC3E-828E-EDF1-44B3C4E0576A}"/>
              </a:ext>
            </a:extLst>
          </p:cNvPr>
          <p:cNvSpPr txBox="1"/>
          <p:nvPr/>
        </p:nvSpPr>
        <p:spPr>
          <a:xfrm>
            <a:off x="7306167" y="4016155"/>
            <a:ext cx="4619360" cy="1444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客户端升级做到</a:t>
            </a:r>
            <a:r>
              <a:rPr lang="zh-CN" altLang="en-US" sz="1200" dirty="0">
                <a:solidFill>
                  <a:srgbClr val="EE54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业务无感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，无需中断 挂载点 和 业务进程。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升级流程会阻塞部分请求的执行，需要</a:t>
            </a:r>
            <a:r>
              <a:rPr lang="zh-CN" altLang="en-US" sz="1200" dirty="0">
                <a:solidFill>
                  <a:srgbClr val="EE54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追求极限的低耗时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兼容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数据湖 多协议融合 语义，需要 </a:t>
            </a:r>
            <a:r>
              <a:rPr lang="zh-CN" altLang="en-US" sz="1200" dirty="0">
                <a:solidFill>
                  <a:srgbClr val="EE54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维护和传输多种复杂数据结构。</a:t>
            </a:r>
            <a:endParaRPr lang="en-US" altLang="zh-CN" sz="1200" dirty="0">
              <a:solidFill>
                <a:srgbClr val="EE54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兼容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的多场景优化特性，收敛并完善各种异步逻辑。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64F9523-6CF2-8C34-0C08-CD266258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5" y="1902691"/>
            <a:ext cx="6968142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0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>
            <a:extLst>
              <a:ext uri="{FF2B5EF4-FFF2-40B4-BE49-F238E27FC236}">
                <a16:creationId xmlns:a16="http://schemas.microsoft.com/office/drawing/2014/main" id="{B92E2351-93B9-F0F4-B91C-B2344C9324F3}"/>
              </a:ext>
            </a:extLst>
          </p:cNvPr>
          <p:cNvSpPr txBox="1">
            <a:spLocks noChangeArrowheads="1"/>
          </p:cNvSpPr>
          <p:nvPr/>
        </p:nvSpPr>
        <p:spPr>
          <a:xfrm>
            <a:off x="963381" y="214312"/>
            <a:ext cx="7995527" cy="7612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OFS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 </a:t>
            </a:r>
            <a:r>
              <a:rPr lang="en-US" altLang="zh-CN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000" b="1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业界调研</a:t>
            </a:r>
            <a:endParaRPr lang="zh-CN" altLang="en-US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BBEA1A5-CD8A-1B07-1AB5-7B3B0684A304}"/>
              </a:ext>
            </a:extLst>
          </p:cNvPr>
          <p:cNvSpPr txBox="1"/>
          <p:nvPr/>
        </p:nvSpPr>
        <p:spPr>
          <a:xfrm>
            <a:off x="827131" y="1137980"/>
            <a:ext cx="482959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lang="zh-CN" altLang="en-US" dirty="0">
                <a:solidFill>
                  <a:srgbClr val="F38F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热升级</a:t>
            </a:r>
            <a:endParaRPr lang="en-US" altLang="zh-CN" dirty="0">
              <a:solidFill>
                <a:srgbClr val="F38F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267670-118D-11AC-8E11-BF1B6B43C524}"/>
              </a:ext>
            </a:extLst>
          </p:cNvPr>
          <p:cNvSpPr txBox="1"/>
          <p:nvPr/>
        </p:nvSpPr>
        <p:spPr>
          <a:xfrm>
            <a:off x="827131" y="4382792"/>
            <a:ext cx="343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38F18"/>
                </a:solidFill>
              </a:rPr>
              <a:t>CubeFS</a:t>
            </a:r>
            <a:r>
              <a:rPr kumimoji="1" lang="zh-CN" altLang="en-US" dirty="0">
                <a:solidFill>
                  <a:srgbClr val="F38F18"/>
                </a:solidFill>
              </a:rPr>
              <a:t> </a:t>
            </a:r>
            <a:r>
              <a:rPr kumimoji="1" lang="en-US" altLang="zh-CN" dirty="0">
                <a:solidFill>
                  <a:srgbClr val="F38F18"/>
                </a:solidFill>
              </a:rPr>
              <a:t>/</a:t>
            </a:r>
            <a:r>
              <a:rPr kumimoji="1" lang="zh-CN" altLang="en-US" dirty="0">
                <a:solidFill>
                  <a:srgbClr val="F38F18"/>
                </a:solidFill>
              </a:rPr>
              <a:t> 阿里云 文件存储热升级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9C2DD0-7184-A83A-A450-0F54B7FAFF71}"/>
              </a:ext>
            </a:extLst>
          </p:cNvPr>
          <p:cNvSpPr txBox="1"/>
          <p:nvPr/>
        </p:nvSpPr>
        <p:spPr>
          <a:xfrm>
            <a:off x="1517301" y="5124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042EB-E432-04DA-0893-22F13DB54105}"/>
              </a:ext>
            </a:extLst>
          </p:cNvPr>
          <p:cNvSpPr txBox="1"/>
          <p:nvPr/>
        </p:nvSpPr>
        <p:spPr>
          <a:xfrm>
            <a:off x="827131" y="4818709"/>
            <a:ext cx="7131164" cy="1350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dirty="0">
                <a:solidFill>
                  <a:srgbClr val="494949"/>
                </a:solidFill>
                <a:effectLst/>
              </a:rPr>
              <a:t> 手动启动新版本客户端，并发起热升级请求。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dirty="0">
                <a:solidFill>
                  <a:srgbClr val="494949"/>
                </a:solidFill>
                <a:effectLst/>
              </a:rPr>
              <a:t> 旧客户端停止接收新请求，保存上下文环境至临时文件 </a:t>
            </a:r>
            <a:r>
              <a:rPr lang="en-US" altLang="zh-CN" sz="1400" dirty="0">
                <a:solidFill>
                  <a:srgbClr val="494949"/>
                </a:solidFill>
                <a:effectLst/>
              </a:rPr>
              <a:t>/</a:t>
            </a:r>
            <a:r>
              <a:rPr lang="zh-CN" altLang="en-US" sz="1400" dirty="0">
                <a:solidFill>
                  <a:srgbClr val="494949"/>
                </a:solidFill>
                <a:effectLst/>
              </a:rPr>
              <a:t> 共享内存。</a:t>
            </a:r>
            <a:endParaRPr lang="en-US" altLang="zh-CN" sz="1400" dirty="0">
              <a:solidFill>
                <a:srgbClr val="494949"/>
              </a:solidFill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dirty="0">
                <a:solidFill>
                  <a:srgbClr val="494949"/>
                </a:solidFill>
                <a:effectLst/>
              </a:rPr>
              <a:t> 旧客户端回复热升级请求响应，将设备描述符作为返回值新版本客户端。</a:t>
            </a:r>
            <a:endParaRPr lang="en-US" altLang="zh-CN" sz="1400" dirty="0">
              <a:solidFill>
                <a:srgbClr val="494949"/>
              </a:solidFill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dirty="0">
                <a:solidFill>
                  <a:srgbClr val="494949"/>
                </a:solidFill>
                <a:effectLst/>
              </a:rPr>
              <a:t> 新客户端加载上下文环境。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7AFBC4E-7BDE-5293-0907-65083D24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00" y="4149481"/>
            <a:ext cx="4349415" cy="23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78C3347-4212-ECB5-480B-B6721F731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6" y="1600210"/>
            <a:ext cx="10695709" cy="22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919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怀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全局导流规划_Jimmy</Template>
  <TotalTime>20704</TotalTime>
  <Words>2195</Words>
  <Application>Microsoft Macintosh PowerPoint</Application>
  <PresentationFormat>宽屏</PresentationFormat>
  <Paragraphs>247</Paragraphs>
  <Slides>23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.AppleSystemUIFont</vt:lpstr>
      <vt:lpstr>思源黑体</vt:lpstr>
      <vt:lpstr>Microsoft YaHei</vt:lpstr>
      <vt:lpstr>Microsoft YaHei</vt:lpstr>
      <vt:lpstr>Lantinghei SC Extralight</vt:lpstr>
      <vt:lpstr>Arial</vt:lpstr>
      <vt:lpstr>Calibri</vt:lpstr>
      <vt:lpstr>Helvetica</vt:lpstr>
      <vt:lpstr>怀旧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全局导流规划</dc:title>
  <dc:creator>shenzhimin318@qq.com</dc:creator>
  <cp:lastModifiedBy>Microsoft Office User</cp:lastModifiedBy>
  <cp:revision>1383</cp:revision>
  <dcterms:created xsi:type="dcterms:W3CDTF">2021-09-23T10:53:03Z</dcterms:created>
  <dcterms:modified xsi:type="dcterms:W3CDTF">2024-03-22T07:55:01Z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